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302" r:id="rId3"/>
    <p:sldId id="303" r:id="rId4"/>
    <p:sldId id="265" r:id="rId5"/>
    <p:sldId id="266" r:id="rId6"/>
    <p:sldId id="257" r:id="rId7"/>
    <p:sldId id="308" r:id="rId8"/>
    <p:sldId id="309" r:id="rId9"/>
    <p:sldId id="317" r:id="rId10"/>
    <p:sldId id="323" r:id="rId11"/>
    <p:sldId id="318" r:id="rId12"/>
    <p:sldId id="325" r:id="rId13"/>
    <p:sldId id="331" r:id="rId14"/>
    <p:sldId id="326" r:id="rId15"/>
    <p:sldId id="327" r:id="rId16"/>
    <p:sldId id="328" r:id="rId17"/>
    <p:sldId id="329" r:id="rId18"/>
    <p:sldId id="330" r:id="rId19"/>
    <p:sldId id="319" r:id="rId20"/>
    <p:sldId id="332" r:id="rId21"/>
    <p:sldId id="320" r:id="rId22"/>
    <p:sldId id="321" r:id="rId23"/>
    <p:sldId id="322" r:id="rId24"/>
    <p:sldId id="283" r:id="rId25"/>
    <p:sldId id="280" r:id="rId2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AN MURILLO ARI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BB3A7"/>
    <a:srgbClr val="00BC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07" autoAdjust="0"/>
  </p:normalViewPr>
  <p:slideViewPr>
    <p:cSldViewPr showGuides="1">
      <p:cViewPr varScale="1">
        <p:scale>
          <a:sx n="77" d="100"/>
          <a:sy n="77" d="100"/>
        </p:scale>
        <p:origin x="-2000" y="-96"/>
      </p:cViewPr>
      <p:guideLst>
        <p:guide orient="horz" pos="2115"/>
        <p:guide pos="2880"/>
      </p:guideLst>
    </p:cSldViewPr>
  </p:slideViewPr>
  <p:notesTextViewPr>
    <p:cViewPr>
      <p:scale>
        <a:sx n="1" d="1"/>
        <a:sy n="1" d="1"/>
      </p:scale>
      <p:origin x="0" y="0"/>
    </p:cViewPr>
  </p:notesTextViewPr>
  <p:notesViewPr>
    <p:cSldViewPr showGuides="1">
      <p:cViewPr varScale="1">
        <p:scale>
          <a:sx n="81" d="100"/>
          <a:sy n="81" d="100"/>
        </p:scale>
        <p:origin x="-63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Hoja_de_c_lculo_de_Microsoft_Excel1.xlsx"/></Relationships>
</file>

<file path=ppt/charts/_rels/chart2.xml.rels><?xml version="1.0" encoding="UTF-8" standalone="yes"?>
<Relationships xmlns="http://schemas.openxmlformats.org/package/2006/relationships"><Relationship Id="rId1" Type="http://schemas.openxmlformats.org/officeDocument/2006/relationships/package" Target="../embeddings/Hoja_de_c_lculo_de_Microsoft_Excel2.xlsx"/></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bar"/>
        <c:grouping val="stacked"/>
        <c:varyColors val="0"/>
        <c:ser>
          <c:idx val="0"/>
          <c:order val="0"/>
          <c:tx>
            <c:strRef>
              <c:f>Hoja1!$B$1</c:f>
              <c:strCache>
                <c:ptCount val="1"/>
                <c:pt idx="0">
                  <c:v>Serie 1</c:v>
                </c:pt>
              </c:strCache>
            </c:strRef>
          </c:tx>
          <c:spPr>
            <a:solidFill>
              <a:srgbClr val="4BB3A7"/>
            </a:solidFill>
          </c:spPr>
          <c:invertIfNegative val="0"/>
          <c:cat>
            <c:strRef>
              <c:f>Hoja1!$A$2:$A$12</c:f>
              <c:strCache>
                <c:ptCount val="11"/>
                <c:pt idx="0">
                  <c:v>Medicina y salud</c:v>
                </c:pt>
                <c:pt idx="1">
                  <c:v>Educación</c:v>
                </c:pt>
                <c:pt idx="2">
                  <c:v>Alimentación y consumo</c:v>
                </c:pt>
                <c:pt idx="3">
                  <c:v>Cine, arte y cultura</c:v>
                </c:pt>
                <c:pt idx="4">
                  <c:v>MA y ecología</c:v>
                </c:pt>
                <c:pt idx="5">
                  <c:v>Ciencia y tecnología</c:v>
                </c:pt>
                <c:pt idx="6">
                  <c:v>Deportes</c:v>
                </c:pt>
                <c:pt idx="7">
                  <c:v>Economía y Empresa</c:v>
                </c:pt>
                <c:pt idx="8">
                  <c:v>Política</c:v>
                </c:pt>
                <c:pt idx="9">
                  <c:v>Famosos</c:v>
                </c:pt>
                <c:pt idx="10">
                  <c:v>F. paranormales</c:v>
                </c:pt>
              </c:strCache>
            </c:strRef>
          </c:cat>
          <c:val>
            <c:numRef>
              <c:f>Hoja1!$B$2:$B$12</c:f>
              <c:numCache>
                <c:formatCode>General</c:formatCode>
                <c:ptCount val="11"/>
                <c:pt idx="0">
                  <c:v>3.8</c:v>
                </c:pt>
                <c:pt idx="1">
                  <c:v>3.79</c:v>
                </c:pt>
                <c:pt idx="2">
                  <c:v>3.61</c:v>
                </c:pt>
                <c:pt idx="3">
                  <c:v>3.4</c:v>
                </c:pt>
                <c:pt idx="4">
                  <c:v>3.35</c:v>
                </c:pt>
                <c:pt idx="5">
                  <c:v>3.12</c:v>
                </c:pt>
                <c:pt idx="6">
                  <c:v>2.95</c:v>
                </c:pt>
                <c:pt idx="7">
                  <c:v>2.92</c:v>
                </c:pt>
                <c:pt idx="8">
                  <c:v>2.89</c:v>
                </c:pt>
                <c:pt idx="9">
                  <c:v>1.97</c:v>
                </c:pt>
                <c:pt idx="10">
                  <c:v>1.8</c:v>
                </c:pt>
              </c:numCache>
            </c:numRef>
          </c:val>
        </c:ser>
        <c:dLbls>
          <c:showLegendKey val="0"/>
          <c:showVal val="0"/>
          <c:showCatName val="0"/>
          <c:showSerName val="0"/>
          <c:showPercent val="0"/>
          <c:showBubbleSize val="0"/>
        </c:dLbls>
        <c:gapWidth val="150"/>
        <c:shape val="cylinder"/>
        <c:axId val="-2122301144"/>
        <c:axId val="2130179080"/>
        <c:axId val="0"/>
      </c:bar3DChart>
      <c:catAx>
        <c:axId val="-2122301144"/>
        <c:scaling>
          <c:orientation val="maxMin"/>
        </c:scaling>
        <c:delete val="0"/>
        <c:axPos val="l"/>
        <c:majorTickMark val="out"/>
        <c:minorTickMark val="none"/>
        <c:tickLblPos val="nextTo"/>
        <c:crossAx val="2130179080"/>
        <c:crosses val="autoZero"/>
        <c:auto val="1"/>
        <c:lblAlgn val="ctr"/>
        <c:lblOffset val="100"/>
        <c:noMultiLvlLbl val="0"/>
      </c:catAx>
      <c:valAx>
        <c:axId val="2130179080"/>
        <c:scaling>
          <c:orientation val="minMax"/>
        </c:scaling>
        <c:delete val="0"/>
        <c:axPos val="t"/>
        <c:majorGridlines/>
        <c:numFmt formatCode="General" sourceLinked="1"/>
        <c:majorTickMark val="out"/>
        <c:minorTickMark val="none"/>
        <c:tickLblPos val="nextTo"/>
        <c:crossAx val="-2122301144"/>
        <c:crosses val="autoZero"/>
        <c:crossBetween val="between"/>
      </c:valAx>
    </c:plotArea>
    <c:plotVisOnly val="1"/>
    <c:dispBlanksAs val="gap"/>
    <c:showDLblsOverMax val="0"/>
  </c:chart>
  <c:txPr>
    <a:bodyPr/>
    <a:lstStyle/>
    <a:p>
      <a:pPr>
        <a:defRPr sz="1800"/>
      </a:pPr>
      <a:endParaRPr lang="es-E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manualLayout>
          <c:layoutTarget val="inner"/>
          <c:xMode val="edge"/>
          <c:yMode val="edge"/>
          <c:x val="0.362013227486508"/>
          <c:y val="0.106627672682833"/>
          <c:w val="0.619169559162338"/>
          <c:h val="0.863977445267024"/>
        </c:manualLayout>
      </c:layout>
      <c:bar3DChart>
        <c:barDir val="bar"/>
        <c:grouping val="clustered"/>
        <c:varyColors val="0"/>
        <c:ser>
          <c:idx val="0"/>
          <c:order val="0"/>
          <c:tx>
            <c:strRef>
              <c:f>Hoja1!$B$1</c:f>
              <c:strCache>
                <c:ptCount val="1"/>
                <c:pt idx="0">
                  <c:v>Hombre</c:v>
                </c:pt>
              </c:strCache>
            </c:strRef>
          </c:tx>
          <c:spPr>
            <a:solidFill>
              <a:schemeClr val="bg2">
                <a:lumMod val="75000"/>
              </a:schemeClr>
            </a:solidFill>
          </c:spPr>
          <c:invertIfNegative val="0"/>
          <c:cat>
            <c:strRef>
              <c:f>Hoja1!$A$2:$A$12</c:f>
              <c:strCache>
                <c:ptCount val="11"/>
                <c:pt idx="0">
                  <c:v>Medicina y salud</c:v>
                </c:pt>
                <c:pt idx="1">
                  <c:v>Educación</c:v>
                </c:pt>
                <c:pt idx="2">
                  <c:v>Alimentación y consumo</c:v>
                </c:pt>
                <c:pt idx="3">
                  <c:v>Cine, arte y cultura</c:v>
                </c:pt>
                <c:pt idx="4">
                  <c:v>MA y ecología</c:v>
                </c:pt>
                <c:pt idx="5">
                  <c:v>Ciencia y tecnología</c:v>
                </c:pt>
                <c:pt idx="6">
                  <c:v>Deportes</c:v>
                </c:pt>
                <c:pt idx="7">
                  <c:v>Economía y Empresa</c:v>
                </c:pt>
                <c:pt idx="8">
                  <c:v>Política</c:v>
                </c:pt>
                <c:pt idx="9">
                  <c:v>Famosos</c:v>
                </c:pt>
                <c:pt idx="10">
                  <c:v>F. paranormales</c:v>
                </c:pt>
              </c:strCache>
            </c:strRef>
          </c:cat>
          <c:val>
            <c:numRef>
              <c:f>Hoja1!$B$2:$B$12</c:f>
              <c:numCache>
                <c:formatCode>General</c:formatCode>
                <c:ptCount val="11"/>
                <c:pt idx="0">
                  <c:v>3.6</c:v>
                </c:pt>
                <c:pt idx="1">
                  <c:v>3.64</c:v>
                </c:pt>
                <c:pt idx="2">
                  <c:v>3.42</c:v>
                </c:pt>
                <c:pt idx="3">
                  <c:v>3.34</c:v>
                </c:pt>
                <c:pt idx="4">
                  <c:v>3.3</c:v>
                </c:pt>
                <c:pt idx="5">
                  <c:v>3.23</c:v>
                </c:pt>
                <c:pt idx="6">
                  <c:v>3.66</c:v>
                </c:pt>
                <c:pt idx="7">
                  <c:v>3.08</c:v>
                </c:pt>
                <c:pt idx="8">
                  <c:v>3.09</c:v>
                </c:pt>
                <c:pt idx="9">
                  <c:v>1.58</c:v>
                </c:pt>
                <c:pt idx="10">
                  <c:v>1.77</c:v>
                </c:pt>
              </c:numCache>
            </c:numRef>
          </c:val>
        </c:ser>
        <c:ser>
          <c:idx val="1"/>
          <c:order val="1"/>
          <c:tx>
            <c:strRef>
              <c:f>Hoja1!$C$1</c:f>
              <c:strCache>
                <c:ptCount val="1"/>
                <c:pt idx="0">
                  <c:v>Mujer</c:v>
                </c:pt>
              </c:strCache>
            </c:strRef>
          </c:tx>
          <c:spPr>
            <a:solidFill>
              <a:schemeClr val="accent4">
                <a:lumMod val="60000"/>
                <a:lumOff val="40000"/>
              </a:schemeClr>
            </a:solidFill>
          </c:spPr>
          <c:invertIfNegative val="0"/>
          <c:cat>
            <c:strRef>
              <c:f>Hoja1!$A$2:$A$12</c:f>
              <c:strCache>
                <c:ptCount val="11"/>
                <c:pt idx="0">
                  <c:v>Medicina y salud</c:v>
                </c:pt>
                <c:pt idx="1">
                  <c:v>Educación</c:v>
                </c:pt>
                <c:pt idx="2">
                  <c:v>Alimentación y consumo</c:v>
                </c:pt>
                <c:pt idx="3">
                  <c:v>Cine, arte y cultura</c:v>
                </c:pt>
                <c:pt idx="4">
                  <c:v>MA y ecología</c:v>
                </c:pt>
                <c:pt idx="5">
                  <c:v>Ciencia y tecnología</c:v>
                </c:pt>
                <c:pt idx="6">
                  <c:v>Deportes</c:v>
                </c:pt>
                <c:pt idx="7">
                  <c:v>Economía y Empresa</c:v>
                </c:pt>
                <c:pt idx="8">
                  <c:v>Política</c:v>
                </c:pt>
                <c:pt idx="9">
                  <c:v>Famosos</c:v>
                </c:pt>
                <c:pt idx="10">
                  <c:v>F. paranormales</c:v>
                </c:pt>
              </c:strCache>
            </c:strRef>
          </c:cat>
          <c:val>
            <c:numRef>
              <c:f>Hoja1!$C$2:$C$12</c:f>
              <c:numCache>
                <c:formatCode>General</c:formatCode>
                <c:ptCount val="11"/>
                <c:pt idx="0">
                  <c:v>3.98</c:v>
                </c:pt>
                <c:pt idx="1">
                  <c:v>3.92</c:v>
                </c:pt>
                <c:pt idx="2">
                  <c:v>3.78</c:v>
                </c:pt>
                <c:pt idx="3">
                  <c:v>3.45</c:v>
                </c:pt>
                <c:pt idx="4">
                  <c:v>3.4</c:v>
                </c:pt>
                <c:pt idx="5">
                  <c:v>3.02</c:v>
                </c:pt>
                <c:pt idx="6">
                  <c:v>2.319999999999998</c:v>
                </c:pt>
                <c:pt idx="7">
                  <c:v>2.78</c:v>
                </c:pt>
                <c:pt idx="8">
                  <c:v>2.71</c:v>
                </c:pt>
                <c:pt idx="9">
                  <c:v>2.31</c:v>
                </c:pt>
                <c:pt idx="10">
                  <c:v>1.83</c:v>
                </c:pt>
              </c:numCache>
            </c:numRef>
          </c:val>
        </c:ser>
        <c:dLbls>
          <c:showLegendKey val="0"/>
          <c:showVal val="0"/>
          <c:showCatName val="0"/>
          <c:showSerName val="0"/>
          <c:showPercent val="0"/>
          <c:showBubbleSize val="0"/>
        </c:dLbls>
        <c:gapWidth val="150"/>
        <c:shape val="cylinder"/>
        <c:axId val="-2131556648"/>
        <c:axId val="-2130905416"/>
        <c:axId val="0"/>
      </c:bar3DChart>
      <c:catAx>
        <c:axId val="-2131556648"/>
        <c:scaling>
          <c:orientation val="maxMin"/>
        </c:scaling>
        <c:delete val="0"/>
        <c:axPos val="l"/>
        <c:majorTickMark val="out"/>
        <c:minorTickMark val="none"/>
        <c:tickLblPos val="nextTo"/>
        <c:crossAx val="-2130905416"/>
        <c:crosses val="autoZero"/>
        <c:auto val="1"/>
        <c:lblAlgn val="ctr"/>
        <c:lblOffset val="100"/>
        <c:noMultiLvlLbl val="0"/>
      </c:catAx>
      <c:valAx>
        <c:axId val="-2130905416"/>
        <c:scaling>
          <c:orientation val="minMax"/>
        </c:scaling>
        <c:delete val="0"/>
        <c:axPos val="t"/>
        <c:majorGridlines/>
        <c:numFmt formatCode="General" sourceLinked="1"/>
        <c:majorTickMark val="out"/>
        <c:minorTickMark val="none"/>
        <c:tickLblPos val="nextTo"/>
        <c:crossAx val="-2131556648"/>
        <c:crosses val="autoZero"/>
        <c:crossBetween val="between"/>
      </c:valAx>
    </c:plotArea>
    <c:legend>
      <c:legendPos val="r"/>
      <c:layout>
        <c:manualLayout>
          <c:xMode val="edge"/>
          <c:yMode val="edge"/>
          <c:x val="0.82978111859625"/>
          <c:y val="0.80261978467039"/>
          <c:w val="0.136663126094856"/>
          <c:h val="0.135401622041995"/>
        </c:manualLayout>
      </c:layout>
      <c:overlay val="0"/>
      <c:txPr>
        <a:bodyPr/>
        <a:lstStyle/>
        <a:p>
          <a:pPr>
            <a:defRPr sz="1600"/>
          </a:pPr>
          <a:endParaRPr lang="es-ES"/>
        </a:p>
      </c:txPr>
    </c:legend>
    <c:plotVisOnly val="1"/>
    <c:dispBlanksAs val="gap"/>
    <c:showDLblsOverMax val="0"/>
  </c:chart>
  <c:txPr>
    <a:bodyPr/>
    <a:lstStyle/>
    <a:p>
      <a:pPr>
        <a:defRPr sz="1800"/>
      </a:pPr>
      <a:endParaRPr lang="es-E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1"/>
    </c:view3D>
    <c:floor>
      <c:thickness val="0"/>
    </c:floor>
    <c:sideWall>
      <c:thickness val="0"/>
    </c:sideWall>
    <c:backWall>
      <c:thickness val="0"/>
    </c:backWall>
    <c:plotArea>
      <c:layout/>
      <c:bar3DChart>
        <c:barDir val="bar"/>
        <c:grouping val="stacked"/>
        <c:varyColors val="0"/>
        <c:ser>
          <c:idx val="0"/>
          <c:order val="0"/>
          <c:tx>
            <c:strRef>
              <c:f>Hoja1!$B$1</c:f>
              <c:strCache>
                <c:ptCount val="1"/>
                <c:pt idx="0">
                  <c:v>Serie 1</c:v>
                </c:pt>
              </c:strCache>
            </c:strRef>
          </c:tx>
          <c:spPr>
            <a:solidFill>
              <a:srgbClr val="00BCB4"/>
            </a:solidFill>
          </c:spPr>
          <c:invertIfNegative val="0"/>
          <c:dLbls>
            <c:dLbl>
              <c:idx val="0"/>
              <c:layout>
                <c:manualLayout>
                  <c:x val="0.38836874466249"/>
                  <c:y val="0.0187058340319089"/>
                </c:manualLayout>
              </c:layout>
              <c:showLegendKey val="0"/>
              <c:showVal val="1"/>
              <c:showCatName val="0"/>
              <c:showSerName val="0"/>
              <c:showPercent val="0"/>
              <c:showBubbleSize val="0"/>
            </c:dLbl>
            <c:dLbl>
              <c:idx val="1"/>
              <c:layout>
                <c:manualLayout>
                  <c:x val="0.384805728656412"/>
                  <c:y val="0.00534452400911683"/>
                </c:manualLayout>
              </c:layout>
              <c:showLegendKey val="0"/>
              <c:showVal val="1"/>
              <c:showCatName val="0"/>
              <c:showSerName val="0"/>
              <c:showPercent val="0"/>
              <c:showBubbleSize val="0"/>
            </c:dLbl>
            <c:dLbl>
              <c:idx val="2"/>
              <c:layout>
                <c:manualLayout>
                  <c:x val="0.381242712650334"/>
                  <c:y val="0.00534452400911683"/>
                </c:manualLayout>
              </c:layout>
              <c:showLegendKey val="0"/>
              <c:showVal val="1"/>
              <c:showCatName val="0"/>
              <c:showSerName val="0"/>
              <c:showPercent val="0"/>
              <c:showBubbleSize val="0"/>
            </c:dLbl>
            <c:dLbl>
              <c:idx val="3"/>
              <c:layout>
                <c:manualLayout>
                  <c:x val="0.384805728656412"/>
                  <c:y val="0.00534452400911683"/>
                </c:manualLayout>
              </c:layout>
              <c:showLegendKey val="0"/>
              <c:showVal val="1"/>
              <c:showCatName val="0"/>
              <c:showSerName val="0"/>
              <c:showPercent val="0"/>
              <c:showBubbleSize val="0"/>
            </c:dLbl>
            <c:dLbl>
              <c:idx val="4"/>
              <c:layout>
                <c:manualLayout>
                  <c:x val="0.317108424540932"/>
                  <c:y val="0.0080167860136753"/>
                </c:manualLayout>
              </c:layout>
              <c:showLegendKey val="0"/>
              <c:showVal val="1"/>
              <c:showCatName val="0"/>
              <c:showSerName val="0"/>
              <c:showPercent val="0"/>
              <c:showBubbleSize val="0"/>
            </c:dLbl>
            <c:dLbl>
              <c:idx val="5"/>
              <c:layout>
                <c:manualLayout>
                  <c:x val="0.311763900531815"/>
                  <c:y val="0.00801678601367525"/>
                </c:manualLayout>
              </c:layout>
              <c:showLegendKey val="0"/>
              <c:showVal val="1"/>
              <c:showCatName val="0"/>
              <c:showSerName val="0"/>
              <c:showPercent val="0"/>
              <c:showBubbleSize val="0"/>
            </c:dLbl>
            <c:dLbl>
              <c:idx val="6"/>
              <c:layout>
                <c:manualLayout>
                  <c:x val="0.311763900531815"/>
                  <c:y val="0.00801678601367525"/>
                </c:manualLayout>
              </c:layout>
              <c:showLegendKey val="0"/>
              <c:showVal val="1"/>
              <c:showCatName val="0"/>
              <c:showSerName val="0"/>
              <c:showPercent val="0"/>
              <c:showBubbleSize val="0"/>
            </c:dLbl>
            <c:dLbl>
              <c:idx val="7"/>
              <c:layout>
                <c:manualLayout>
                  <c:x val="0.308200884525737"/>
                  <c:y val="0.00801678601367525"/>
                </c:manualLayout>
              </c:layout>
              <c:showLegendKey val="0"/>
              <c:showVal val="1"/>
              <c:showCatName val="0"/>
              <c:showSerName val="0"/>
              <c:showPercent val="0"/>
              <c:showBubbleSize val="0"/>
            </c:dLbl>
            <c:dLbl>
              <c:idx val="8"/>
              <c:layout>
                <c:manualLayout>
                  <c:x val="0.299293344510543"/>
                  <c:y val="-0.00267226200455832"/>
                </c:manualLayout>
              </c:layout>
              <c:showLegendKey val="0"/>
              <c:showVal val="1"/>
              <c:showCatName val="0"/>
              <c:showSerName val="0"/>
              <c:showPercent val="0"/>
              <c:showBubbleSize val="0"/>
            </c:dLbl>
            <c:dLbl>
              <c:idx val="9"/>
              <c:layout>
                <c:manualLayout>
                  <c:x val="0.231596040395063"/>
                  <c:y val="-0.00267226200455851"/>
                </c:manualLayout>
              </c:layout>
              <c:showLegendKey val="0"/>
              <c:showVal val="1"/>
              <c:showCatName val="0"/>
              <c:showSerName val="0"/>
              <c:showPercent val="0"/>
              <c:showBubbleSize val="0"/>
            </c:dLbl>
            <c:dLbl>
              <c:idx val="10"/>
              <c:layout>
                <c:manualLayout>
                  <c:x val="0.220906992376829"/>
                  <c:y val="0.0106890480182337"/>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Hoja1!$A$2:$A$12</c:f>
              <c:strCache>
                <c:ptCount val="11"/>
                <c:pt idx="0">
                  <c:v>Médicos</c:v>
                </c:pt>
                <c:pt idx="1">
                  <c:v>Científicos</c:v>
                </c:pt>
                <c:pt idx="2">
                  <c:v>Profesores </c:v>
                </c:pt>
                <c:pt idx="3">
                  <c:v>Ingenieros</c:v>
                </c:pt>
                <c:pt idx="4">
                  <c:v>Abogados</c:v>
                </c:pt>
                <c:pt idx="5">
                  <c:v>Empresarios</c:v>
                </c:pt>
                <c:pt idx="6">
                  <c:v>Jueces</c:v>
                </c:pt>
                <c:pt idx="7">
                  <c:v>Periodistas</c:v>
                </c:pt>
                <c:pt idx="8">
                  <c:v>Deportistas</c:v>
                </c:pt>
                <c:pt idx="9">
                  <c:v>Políticos</c:v>
                </c:pt>
                <c:pt idx="10">
                  <c:v>Religiosos</c:v>
                </c:pt>
              </c:strCache>
            </c:strRef>
          </c:cat>
          <c:val>
            <c:numRef>
              <c:f>Hoja1!$B$2:$B$12</c:f>
              <c:numCache>
                <c:formatCode>General</c:formatCode>
                <c:ptCount val="11"/>
                <c:pt idx="0">
                  <c:v>4.54</c:v>
                </c:pt>
                <c:pt idx="1">
                  <c:v>4.22</c:v>
                </c:pt>
                <c:pt idx="2">
                  <c:v>4.189999999999999</c:v>
                </c:pt>
                <c:pt idx="3">
                  <c:v>3.95</c:v>
                </c:pt>
                <c:pt idx="4">
                  <c:v>3.5</c:v>
                </c:pt>
                <c:pt idx="5">
                  <c:v>3.49</c:v>
                </c:pt>
                <c:pt idx="6">
                  <c:v>3.37</c:v>
                </c:pt>
                <c:pt idx="7">
                  <c:v>3.3</c:v>
                </c:pt>
                <c:pt idx="8">
                  <c:v>3.17</c:v>
                </c:pt>
                <c:pt idx="9">
                  <c:v>2.33</c:v>
                </c:pt>
                <c:pt idx="10">
                  <c:v>2.19</c:v>
                </c:pt>
              </c:numCache>
            </c:numRef>
          </c:val>
        </c:ser>
        <c:dLbls>
          <c:showLegendKey val="0"/>
          <c:showVal val="0"/>
          <c:showCatName val="0"/>
          <c:showSerName val="0"/>
          <c:showPercent val="0"/>
          <c:showBubbleSize val="0"/>
        </c:dLbls>
        <c:gapWidth val="150"/>
        <c:shape val="cylinder"/>
        <c:axId val="-2131550952"/>
        <c:axId val="-2131558904"/>
        <c:axId val="0"/>
      </c:bar3DChart>
      <c:catAx>
        <c:axId val="-2131550952"/>
        <c:scaling>
          <c:orientation val="maxMin"/>
        </c:scaling>
        <c:delete val="0"/>
        <c:axPos val="l"/>
        <c:majorTickMark val="out"/>
        <c:minorTickMark val="none"/>
        <c:tickLblPos val="nextTo"/>
        <c:crossAx val="-2131558904"/>
        <c:crosses val="autoZero"/>
        <c:auto val="1"/>
        <c:lblAlgn val="ctr"/>
        <c:lblOffset val="100"/>
        <c:noMultiLvlLbl val="0"/>
      </c:catAx>
      <c:valAx>
        <c:axId val="-2131558904"/>
        <c:scaling>
          <c:orientation val="minMax"/>
        </c:scaling>
        <c:delete val="0"/>
        <c:axPos val="t"/>
        <c:majorGridlines/>
        <c:numFmt formatCode="General" sourceLinked="1"/>
        <c:majorTickMark val="out"/>
        <c:minorTickMark val="none"/>
        <c:tickLblPos val="nextTo"/>
        <c:crossAx val="-2131550952"/>
        <c:crosses val="autoZero"/>
        <c:crossBetween val="between"/>
      </c:valAx>
    </c:plotArea>
    <c:plotVisOnly val="1"/>
    <c:dispBlanksAs val="gap"/>
    <c:showDLblsOverMax val="0"/>
  </c:chart>
  <c:txPr>
    <a:bodyPr/>
    <a:lstStyle/>
    <a:p>
      <a:pPr>
        <a:defRPr sz="1800"/>
      </a:pPr>
      <a:endParaRPr lang="es-E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84D476-86F2-44FE-9496-D2E7147A885E}" type="datetimeFigureOut">
              <a:rPr lang="es-ES" smtClean="0"/>
              <a:t>21/1/19</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A066400-FC31-4FAC-8CC8-CB62748F3DCD}" type="slidenum">
              <a:rPr lang="es-ES" smtClean="0"/>
              <a:t>‹Nr.›</a:t>
            </a:fld>
            <a:endParaRPr lang="es-ES"/>
          </a:p>
        </p:txBody>
      </p:sp>
    </p:spTree>
    <p:extLst>
      <p:ext uri="{BB962C8B-B14F-4D97-AF65-F5344CB8AC3E}">
        <p14:creationId xmlns:p14="http://schemas.microsoft.com/office/powerpoint/2010/main" val="1469501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B8E17F-5DFB-4407-99CD-2900906968B4}" type="datetimeFigureOut">
              <a:rPr lang="es-ES" smtClean="0"/>
              <a:t>21/1/19</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EE8CDE-8A47-4ADD-95B3-A538C1009495}" type="slidenum">
              <a:rPr lang="es-ES" smtClean="0"/>
              <a:t>‹Nr.›</a:t>
            </a:fld>
            <a:endParaRPr lang="es-ES"/>
          </a:p>
        </p:txBody>
      </p:sp>
    </p:spTree>
    <p:extLst>
      <p:ext uri="{BB962C8B-B14F-4D97-AF65-F5344CB8AC3E}">
        <p14:creationId xmlns:p14="http://schemas.microsoft.com/office/powerpoint/2010/main" val="2238250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lpais.com/elpais/2016/12/01/ciencia/1480599493_481816.html" TargetMode="External"/><Relationship Id="rId4" Type="http://schemas.openxmlformats.org/officeDocument/2006/relationships/hyperlink" Target="https://www.forbes.com/sites/bernardmarr/2016/09/23/how-machine-learning-big-data-and-ai-are-changing-healthcare-forever/%23768646791a1c"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t>
            </a:r>
            <a:r>
              <a:rPr lang="es-ES" dirty="0" smtClean="0"/>
              <a:t>Sabéis </a:t>
            </a:r>
            <a:r>
              <a:rPr lang="es-ES" dirty="0" smtClean="0"/>
              <a:t>qué día es hoy</a:t>
            </a:r>
            <a:r>
              <a:rPr lang="es-ES" dirty="0" smtClean="0"/>
              <a:t>?</a:t>
            </a:r>
          </a:p>
          <a:p>
            <a:r>
              <a:rPr lang="es-ES" dirty="0" smtClean="0"/>
              <a:t> Fue proclamado en 2015 por la Asamblea General de las Naciones Unidas con el fin </a:t>
            </a:r>
            <a:r>
              <a:rPr lang="es-ES" b="1" dirty="0" smtClean="0"/>
              <a:t>de lograr el acceso y la participación plena y equitativa en la ciencia</a:t>
            </a:r>
            <a:r>
              <a:rPr lang="es-ES" dirty="0" smtClean="0"/>
              <a:t> para las mujeres y las niñas, además para lograr la igualdad de género y el empoderamiento de las mujeres y las niñas.</a:t>
            </a:r>
          </a:p>
          <a:p>
            <a:endParaRPr lang="es-ES" dirty="0" smtClean="0"/>
          </a:p>
          <a:p>
            <a:r>
              <a:rPr lang="es-ES" b="1" dirty="0" smtClean="0"/>
              <a:t>La brecha de género en los sectores de la ciencia, la tecnología, la ingeniería y las matemáticas (STEM) persiste desde hace años en todo el mundo.</a:t>
            </a:r>
            <a:r>
              <a:rPr lang="es-ES" dirty="0" smtClean="0"/>
              <a:t> A pesar de que la participación de las mujeres en las carreras de grado superior ha aumentado enormemente, están todavía insuficientemente representadas en estos campos.</a:t>
            </a:r>
          </a:p>
          <a:p>
            <a:r>
              <a:rPr lang="es-ES" dirty="0" smtClean="0"/>
              <a:t>La ciencia y la igualdad de género son vitales para alcanzar los Objetivos de Desarrollo Sostenible (ODS), incluidos en la Agenda 2030. En los últimos 15 años, la comunidad internacional ha hecho un gran esfuerzo inspirando y promoviendo la participación de las mujeres y las niñas en la ciencia. Desafortunadamente, ellas siguen enfrentándose a barreras que les impiden participar plenamente en esta disciplina. De acuerdo con un estudio realizado en 14 países, la probabilidad de que las estudiantes terminen una licenciatura, una maestría y un doctorado en alguna materia relacionada con la ciencia es del 18%, 8% y 2%, respectivamente, mientras que la probabilidad para los estudiantes masculinos es del 37%, 18% y 6%.</a:t>
            </a:r>
          </a:p>
          <a:p>
            <a:endParaRPr lang="es-ES" dirty="0" smtClean="0"/>
          </a:p>
          <a:p>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a:t>
            </a:fld>
            <a:endParaRPr lang="es-ES"/>
          </a:p>
        </p:txBody>
      </p:sp>
    </p:spTree>
    <p:extLst>
      <p:ext uri="{BB962C8B-B14F-4D97-AF65-F5344CB8AC3E}">
        <p14:creationId xmlns:p14="http://schemas.microsoft.com/office/powerpoint/2010/main" val="3647008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s-ES_tradnl" sz="1000" dirty="0" smtClean="0">
                <a:solidFill>
                  <a:schemeClr val="dk1"/>
                </a:solidFill>
                <a:latin typeface="+mn-lt"/>
                <a:ea typeface="Calibri"/>
                <a:cs typeface="Calibri"/>
                <a:sym typeface="Calibri"/>
              </a:rPr>
              <a:t>Robot </a:t>
            </a:r>
            <a:r>
              <a:rPr lang="es-ES_tradnl" sz="1000" dirty="0" err="1" smtClean="0">
                <a:solidFill>
                  <a:schemeClr val="dk1"/>
                </a:solidFill>
                <a:latin typeface="+mn-lt"/>
                <a:ea typeface="Calibri"/>
                <a:cs typeface="Calibri"/>
                <a:sym typeface="Calibri"/>
              </a:rPr>
              <a:t>aspirardor</a:t>
            </a:r>
            <a:r>
              <a:rPr lang="es-ES_tradnl" sz="1000" dirty="0" smtClean="0">
                <a:solidFill>
                  <a:schemeClr val="dk1"/>
                </a:solidFill>
                <a:latin typeface="+mn-lt"/>
                <a:ea typeface="Calibri"/>
                <a:cs typeface="Calibri"/>
                <a:sym typeface="Calibri"/>
              </a:rPr>
              <a:t> inteligente</a:t>
            </a:r>
            <a:r>
              <a:rPr lang="es-ES_tradnl" sz="1000" baseline="0" dirty="0" smtClean="0">
                <a:solidFill>
                  <a:schemeClr val="dk1"/>
                </a:solidFill>
                <a:latin typeface="+mn-lt"/>
                <a:ea typeface="Calibri"/>
                <a:cs typeface="Calibri"/>
                <a:sym typeface="Calibri"/>
              </a:rPr>
              <a:t> </a:t>
            </a: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a:t>
            </a:r>
            <a:r>
              <a:rPr lang="en" sz="1000" dirty="0" smtClean="0">
                <a:solidFill>
                  <a:schemeClr val="dk1"/>
                </a:solidFill>
                <a:latin typeface="+mn-lt"/>
                <a:ea typeface="Calibri"/>
                <a:cs typeface="Calibri"/>
                <a:sym typeface="Calibri"/>
              </a:rPr>
              <a:t>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10</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s-ES_tradnl" sz="1000" dirty="0" smtClean="0">
                <a:solidFill>
                  <a:schemeClr val="dk1"/>
                </a:solidFill>
                <a:latin typeface="+mn-lt"/>
                <a:ea typeface="Calibri"/>
                <a:cs typeface="Calibri"/>
                <a:sym typeface="Calibri"/>
              </a:rPr>
              <a:t>Reconocimiento</a:t>
            </a:r>
            <a:r>
              <a:rPr lang="es-ES_tradnl" sz="1000" baseline="0" dirty="0" smtClean="0">
                <a:solidFill>
                  <a:schemeClr val="dk1"/>
                </a:solidFill>
                <a:latin typeface="+mn-lt"/>
                <a:ea typeface="Calibri"/>
                <a:cs typeface="Calibri"/>
                <a:sym typeface="Calibri"/>
              </a:rPr>
              <a:t> facial</a:t>
            </a: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a:t>
            </a:r>
            <a:r>
              <a:rPr lang="en" sz="1000" dirty="0" smtClean="0">
                <a:solidFill>
                  <a:schemeClr val="dk1"/>
                </a:solidFill>
                <a:latin typeface="+mn-lt"/>
                <a:ea typeface="Calibri"/>
                <a:cs typeface="Calibri"/>
                <a:sym typeface="Calibri"/>
              </a:rPr>
              <a:t>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11</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s-ES_tradnl" sz="1000" dirty="0" smtClean="0">
                <a:solidFill>
                  <a:schemeClr val="dk1"/>
                </a:solidFill>
                <a:latin typeface="+mn-lt"/>
                <a:ea typeface="Calibri"/>
                <a:cs typeface="Calibri"/>
                <a:sym typeface="Calibri"/>
              </a:rPr>
              <a:t>Reconocimiento</a:t>
            </a:r>
            <a:r>
              <a:rPr lang="es-ES_tradnl" sz="1000" baseline="0" dirty="0" smtClean="0">
                <a:solidFill>
                  <a:schemeClr val="dk1"/>
                </a:solidFill>
                <a:latin typeface="+mn-lt"/>
                <a:ea typeface="Calibri"/>
                <a:cs typeface="Calibri"/>
                <a:sym typeface="Calibri"/>
              </a:rPr>
              <a:t> facial</a:t>
            </a: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a:t>
            </a:r>
            <a:r>
              <a:rPr lang="en" sz="1000" dirty="0" smtClean="0">
                <a:solidFill>
                  <a:schemeClr val="dk1"/>
                </a:solidFill>
                <a:latin typeface="+mn-lt"/>
                <a:ea typeface="Calibri"/>
                <a:cs typeface="Calibri"/>
                <a:sym typeface="Calibri"/>
              </a:rPr>
              <a:t>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12</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13</a:t>
            </a:fld>
            <a:endParaRPr lang="es-ES"/>
          </a:p>
        </p:txBody>
      </p:sp>
    </p:spTree>
    <p:extLst>
      <p:ext uri="{BB962C8B-B14F-4D97-AF65-F5344CB8AC3E}">
        <p14:creationId xmlns:p14="http://schemas.microsoft.com/office/powerpoint/2010/main" val="590114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science</a:t>
            </a:r>
            <a:r>
              <a:rPr lang="es-ES" dirty="0" smtClean="0"/>
              <a:t> </a:t>
            </a:r>
            <a:r>
              <a:rPr lang="es-ES" dirty="0" err="1" smtClean="0"/>
              <a:t>technology</a:t>
            </a:r>
            <a:r>
              <a:rPr lang="es-ES" dirty="0" smtClean="0"/>
              <a:t> </a:t>
            </a:r>
            <a:r>
              <a:rPr lang="es-ES" dirty="0" err="1" smtClean="0"/>
              <a:t>engineering</a:t>
            </a:r>
            <a:r>
              <a:rPr lang="es-ES" dirty="0" smtClean="0"/>
              <a:t> </a:t>
            </a:r>
            <a:r>
              <a:rPr lang="es-ES" dirty="0" err="1" smtClean="0"/>
              <a:t>mathematics</a:t>
            </a:r>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15</a:t>
            </a:fld>
            <a:endParaRPr lang="es-ES"/>
          </a:p>
        </p:txBody>
      </p:sp>
    </p:spTree>
    <p:extLst>
      <p:ext uri="{BB962C8B-B14F-4D97-AF65-F5344CB8AC3E}">
        <p14:creationId xmlns:p14="http://schemas.microsoft.com/office/powerpoint/2010/main" val="59011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muchos esperarían, el primer lugar lo ocupa </a:t>
            </a:r>
            <a:r>
              <a:rPr lang="es-ES" b="1" dirty="0" smtClean="0"/>
              <a:t>la química y física polaca </a:t>
            </a:r>
            <a:r>
              <a:rPr lang="es-ES" dirty="0" smtClean="0"/>
              <a:t>Marie </a:t>
            </a:r>
            <a:r>
              <a:rPr lang="es-ES" dirty="0" err="1" smtClean="0"/>
              <a:t>Salomea</a:t>
            </a:r>
            <a:r>
              <a:rPr lang="es-ES" dirty="0" smtClean="0"/>
              <a:t> </a:t>
            </a:r>
            <a:r>
              <a:rPr lang="es-ES" dirty="0" err="1" smtClean="0"/>
              <a:t>Skłodowska</a:t>
            </a:r>
            <a:r>
              <a:rPr lang="es-ES" dirty="0" smtClean="0"/>
              <a:t> Curie, mejor conocida por el apellido de su esposo simplemente como Marie Curie, la mujer que dedicó su vida entera a la </a:t>
            </a:r>
            <a:r>
              <a:rPr lang="es-ES" b="1" dirty="0" smtClean="0"/>
              <a:t>radioactividad</a:t>
            </a:r>
            <a:r>
              <a:rPr lang="es-ES" dirty="0" smtClean="0"/>
              <a:t>, siendo la máxima pionera en este ámbito. Ella nació en el año 1867 y murió en 1934, siendo la primera persona en conseguir dos premios Nobel, para los cuales literalmente dio su vida y hoy, a más de 75 años de su muerte, sus papeles son tan radiactivos que no pueden manejarse sin un equipo especial. Su legado y sus conocimientos en física y química impulsaron grandes avances.</a:t>
            </a:r>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pPr/>
              <a:t>16</a:t>
            </a:fld>
            <a:endParaRPr lang="es-ES"/>
          </a:p>
        </p:txBody>
      </p:sp>
    </p:spTree>
    <p:extLst>
      <p:ext uri="{BB962C8B-B14F-4D97-AF65-F5344CB8AC3E}">
        <p14:creationId xmlns:p14="http://schemas.microsoft.com/office/powerpoint/2010/main" val="3384541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Margarita Salas </a:t>
            </a:r>
            <a:r>
              <a:rPr lang="es-ES" dirty="0" err="1" smtClean="0"/>
              <a:t>Falgueras</a:t>
            </a:r>
            <a:r>
              <a:rPr lang="es-ES" dirty="0" smtClean="0"/>
              <a:t>, i marquesa de Canero (Canero, </a:t>
            </a:r>
            <a:r>
              <a:rPr lang="es-ES" b="1" dirty="0" smtClean="0"/>
              <a:t>Asturias</a:t>
            </a:r>
            <a:r>
              <a:rPr lang="es-ES" dirty="0" smtClean="0"/>
              <a:t>, 30 de noviembre de 1938 (</a:t>
            </a:r>
            <a:r>
              <a:rPr lang="es-ES" b="1" dirty="0" smtClean="0"/>
              <a:t>80 años</a:t>
            </a:r>
            <a:r>
              <a:rPr lang="es-ES" dirty="0" smtClean="0"/>
              <a:t>)1​, es </a:t>
            </a:r>
            <a:r>
              <a:rPr lang="es-ES" b="1" dirty="0" smtClean="0"/>
              <a:t>una bioquímica española. </a:t>
            </a:r>
            <a:r>
              <a:rPr lang="es-ES" dirty="0" smtClean="0"/>
              <a:t>Licenciada en Ciencias Químicas por la Universidad Complutense de Madrid, fue </a:t>
            </a:r>
            <a:r>
              <a:rPr lang="es-ES" b="1" dirty="0" smtClean="0"/>
              <a:t>discípula de Severo Ochoa</a:t>
            </a:r>
            <a:r>
              <a:rPr lang="es-ES" dirty="0" smtClean="0"/>
              <a:t>,2​ con quien trabajó en los Estados Unidos después de hacerlo con Alberto </a:t>
            </a:r>
            <a:r>
              <a:rPr lang="es-ES" dirty="0" err="1" smtClean="0"/>
              <a:t>Sols</a:t>
            </a:r>
            <a:r>
              <a:rPr lang="es-ES" dirty="0" smtClean="0"/>
              <a:t> en Madrid con el también científico Eladio Viñuela,3​ ambos se encargaron de impulsar la investigación española en el campo de la bioquímica y de la biología molecular.</a:t>
            </a:r>
          </a:p>
          <a:p>
            <a:endParaRPr lang="es-ES" dirty="0" smtClean="0"/>
          </a:p>
          <a:p>
            <a:r>
              <a:rPr lang="es-ES" dirty="0" smtClean="0"/>
              <a:t>Ahora sí, sobre la polimerasa. Es una proteína de un virus que infecta bacterias (el fago Phi29) y que permite </a:t>
            </a:r>
            <a:r>
              <a:rPr lang="es-ES" b="1" dirty="0" smtClean="0"/>
              <a:t>duplicar el ADN</a:t>
            </a:r>
            <a:r>
              <a:rPr lang="es-ES" dirty="0" smtClean="0"/>
              <a:t>. ¿Cuáles son sus principales características?</a:t>
            </a:r>
          </a:p>
          <a:p>
            <a:r>
              <a:rPr lang="es-ES" dirty="0" smtClean="0"/>
              <a:t>Sobre todo, que una vez que empieza a funcionar, continúa hasta el final de la cadena del ADN y es capaz de abrir la doble hélice al avanzar. </a:t>
            </a:r>
          </a:p>
          <a:p>
            <a:r>
              <a:rPr lang="es-ES" dirty="0" smtClean="0"/>
              <a:t>Se usa </a:t>
            </a:r>
            <a:r>
              <a:rPr lang="es-ES" b="1" dirty="0" smtClean="0"/>
              <a:t>para estudios forenses y arqueológicos</a:t>
            </a:r>
            <a:r>
              <a:rPr lang="es-ES" dirty="0" smtClean="0"/>
              <a:t>, y en general para la secuenciación de genomas humanos.</a:t>
            </a:r>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pPr/>
              <a:t>17</a:t>
            </a:fld>
            <a:endParaRPr lang="es-ES"/>
          </a:p>
        </p:txBody>
      </p:sp>
    </p:spTree>
    <p:extLst>
      <p:ext uri="{BB962C8B-B14F-4D97-AF65-F5344CB8AC3E}">
        <p14:creationId xmlns:p14="http://schemas.microsoft.com/office/powerpoint/2010/main" val="3384541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Mejor conocida como Ada Lovelace, Augusta Ada King, Condesa de Lovelace, fue una brillante </a:t>
            </a:r>
            <a:r>
              <a:rPr lang="es-ES" b="1" dirty="0" smtClean="0"/>
              <a:t>matemática inglesa</a:t>
            </a:r>
            <a:r>
              <a:rPr lang="es-ES" dirty="0" smtClean="0"/>
              <a:t>. Nació en Londres en el año 1815 y falleció en 1852. Absolutamente adelantada a su tiempo, la gran Ada fue </a:t>
            </a:r>
            <a:r>
              <a:rPr lang="es-ES" b="1" dirty="0" smtClean="0"/>
              <a:t>la primera científica de la computación de la historia</a:t>
            </a:r>
            <a:r>
              <a:rPr lang="es-ES" dirty="0" smtClean="0"/>
              <a:t>, </a:t>
            </a:r>
            <a:r>
              <a:rPr lang="es-ES" b="1" dirty="0" smtClean="0"/>
              <a:t>la primera programadora del mundo</a:t>
            </a:r>
            <a:r>
              <a:rPr lang="es-ES" dirty="0" smtClean="0"/>
              <a:t>. Ella descubrió que mediante una serie de símbolos y normas matemáticas era posible calcular una importante serie de números. Previó las capacidades que una máquina (más tarde sería el ordenador) tenía para el desarrollo de los cálculos numéricos y más, de acuerdo a los principios de Babbage y su “motor analítico”. Como curiosidad, y por si su apellido te suena, ella fue la </a:t>
            </a:r>
            <a:r>
              <a:rPr lang="es-ES" b="1" dirty="0" smtClean="0"/>
              <a:t>hija de uno de los poetas más grandes en la historia de la literatura universal, por supuesto: el magnífico Lord Byron.</a:t>
            </a:r>
            <a:endParaRPr lang="es-ES" b="1"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pPr/>
              <a:t>18</a:t>
            </a:fld>
            <a:endParaRPr lang="es-ES"/>
          </a:p>
        </p:txBody>
      </p:sp>
    </p:spTree>
    <p:extLst>
      <p:ext uri="{BB962C8B-B14F-4D97-AF65-F5344CB8AC3E}">
        <p14:creationId xmlns:p14="http://schemas.microsoft.com/office/powerpoint/2010/main" val="75464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19</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20</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844083"/>
            <a:r>
              <a:rPr lang="es-ES" dirty="0" smtClean="0"/>
              <a:t>¿Qu</a:t>
            </a:r>
            <a:r>
              <a:rPr lang="es-ES" dirty="0" smtClean="0"/>
              <a:t>é hago yo aquí hoy?</a:t>
            </a:r>
          </a:p>
          <a:p>
            <a:pPr defTabSz="844083"/>
            <a:r>
              <a:rPr lang="es-ES" dirty="0" smtClean="0"/>
              <a:t>Por</a:t>
            </a:r>
            <a:r>
              <a:rPr lang="es-ES" baseline="0" dirty="0" smtClean="0"/>
              <a:t> un lado, </a:t>
            </a:r>
            <a:r>
              <a:rPr lang="es-ES" dirty="0" smtClean="0"/>
              <a:t>vengo hablaros</a:t>
            </a:r>
            <a:r>
              <a:rPr lang="es-ES" baseline="0" dirty="0" smtClean="0"/>
              <a:t> hoy del papel de la </a:t>
            </a:r>
            <a:r>
              <a:rPr lang="es-ES" b="1" baseline="0" dirty="0" smtClean="0"/>
              <a:t>mujer</a:t>
            </a:r>
            <a:r>
              <a:rPr lang="es-ES" baseline="0" dirty="0" smtClean="0"/>
              <a:t> en el </a:t>
            </a:r>
            <a:r>
              <a:rPr lang="es-ES" b="1" baseline="0" dirty="0" smtClean="0"/>
              <a:t>mundo de la ciencia y la tecnolog</a:t>
            </a:r>
            <a:r>
              <a:rPr lang="es-ES" b="1" baseline="0" dirty="0" smtClean="0"/>
              <a:t>ía.</a:t>
            </a:r>
          </a:p>
          <a:p>
            <a:pPr defTabSz="844083"/>
            <a:r>
              <a:rPr lang="es-ES" baseline="0" dirty="0" smtClean="0"/>
              <a:t>Por otro, a presentaros una </a:t>
            </a:r>
            <a:r>
              <a:rPr lang="es-ES" b="1" baseline="0" dirty="0" smtClean="0"/>
              <a:t>novedosa disciplina y salida profesional </a:t>
            </a:r>
            <a:r>
              <a:rPr lang="es-ES" baseline="0" dirty="0" smtClean="0"/>
              <a:t>que es la </a:t>
            </a:r>
            <a:r>
              <a:rPr lang="es-ES" b="1" baseline="0" dirty="0" smtClean="0"/>
              <a:t>ciencia de datos </a:t>
            </a:r>
            <a:r>
              <a:rPr lang="es-ES" baseline="0" dirty="0" smtClean="0"/>
              <a:t>y el mundo de la </a:t>
            </a:r>
            <a:r>
              <a:rPr lang="es-ES" b="1" baseline="0" dirty="0" smtClean="0"/>
              <a:t>Inteligencia artificial</a:t>
            </a:r>
            <a:r>
              <a:rPr lang="es-ES" baseline="0" dirty="0" smtClean="0"/>
              <a:t>.</a:t>
            </a:r>
          </a:p>
          <a:p>
            <a:pPr defTabSz="844083"/>
            <a:endParaRPr lang="es-ES" baseline="0" dirty="0" smtClean="0"/>
          </a:p>
          <a:p>
            <a:pPr defTabSz="844083"/>
            <a:r>
              <a:rPr lang="es-ES" baseline="0" dirty="0" smtClean="0"/>
              <a:t>Me llamo Ana Laguna, y llevo casi una década trabajando como científica de datos licenciada en la Sorbona de París, donde me inicié en este mundo de la IA con temas de lenguaje como Traducción Automática o hacer hablar a robots, después pasé al mundo el marketing (anuncios) , y ahora trabajo para banca (detección de fraude)</a:t>
            </a:r>
          </a:p>
          <a:p>
            <a:pPr defTabSz="844083"/>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pPr/>
              <a:t>2</a:t>
            </a:fld>
            <a:endParaRPr lang="es-ES"/>
          </a:p>
        </p:txBody>
      </p:sp>
    </p:spTree>
    <p:extLst>
      <p:ext uri="{BB962C8B-B14F-4D97-AF65-F5344CB8AC3E}">
        <p14:creationId xmlns:p14="http://schemas.microsoft.com/office/powerpoint/2010/main" val="236153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21</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22</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69850" rtl="0">
              <a:lnSpc>
                <a:spcPct val="115000"/>
              </a:lnSpc>
              <a:spcBef>
                <a:spcPts val="0"/>
              </a:spcBef>
              <a:buClr>
                <a:schemeClr val="dk1"/>
              </a:buClr>
              <a:buSzPct val="110000"/>
              <a:buFont typeface="Arial"/>
              <a:buNone/>
            </a:pPr>
            <a:r>
              <a:rPr lang="es-ES_tradnl" sz="1200" dirty="0" smtClean="0">
                <a:solidFill>
                  <a:schemeClr val="dk1"/>
                </a:solidFill>
                <a:latin typeface="+mn-lt"/>
                <a:ea typeface="Calibri"/>
                <a:cs typeface="Calibri"/>
                <a:sym typeface="Calibri"/>
              </a:rPr>
              <a:t>DEMO</a:t>
            </a:r>
            <a:r>
              <a:rPr lang="es-ES_tradnl" sz="1200" baseline="0" dirty="0" smtClean="0">
                <a:solidFill>
                  <a:schemeClr val="dk1"/>
                </a:solidFill>
                <a:latin typeface="+mn-lt"/>
                <a:ea typeface="Calibri"/>
                <a:cs typeface="Calibri"/>
                <a:sym typeface="Calibri"/>
              </a:rPr>
              <a:t> TIME!!!</a:t>
            </a:r>
          </a:p>
          <a:p>
            <a:pPr marL="0" lvl="0" indent="-69850" rtl="0">
              <a:lnSpc>
                <a:spcPct val="115000"/>
              </a:lnSpc>
              <a:spcBef>
                <a:spcPts val="0"/>
              </a:spcBef>
              <a:buClr>
                <a:schemeClr val="dk1"/>
              </a:buClr>
              <a:buSzPct val="110000"/>
              <a:buFont typeface="Arial"/>
              <a:buNone/>
            </a:pPr>
            <a:endParaRPr lang="es-ES_tradnl" sz="1200" dirty="0" smtClean="0">
              <a:solidFill>
                <a:schemeClr val="dk1"/>
              </a:solidFill>
              <a:latin typeface="+mn-lt"/>
              <a:ea typeface="Calibri"/>
              <a:cs typeface="Calibri"/>
              <a:sym typeface="Calibri"/>
            </a:endParaRPr>
          </a:p>
          <a:p>
            <a:pPr marL="0" lvl="0" indent="-69850" rtl="0">
              <a:lnSpc>
                <a:spcPct val="115000"/>
              </a:lnSpc>
              <a:spcBef>
                <a:spcPts val="0"/>
              </a:spcBef>
              <a:buClr>
                <a:schemeClr val="dk1"/>
              </a:buClr>
              <a:buSzPct val="110000"/>
              <a:buFont typeface="Arial"/>
              <a:buNone/>
            </a:pPr>
            <a:r>
              <a:rPr lang="en" sz="1200" dirty="0" smtClean="0">
                <a:solidFill>
                  <a:schemeClr val="dk1"/>
                </a:solidFill>
                <a:latin typeface="+mn-lt"/>
                <a:ea typeface="Calibri"/>
                <a:cs typeface="Calibri"/>
                <a:sym typeface="Calibri"/>
              </a:rPr>
              <a:t>Two important concepts reg ML are </a:t>
            </a:r>
            <a:r>
              <a:rPr lang="en" sz="1200" b="1" dirty="0" smtClean="0">
                <a:solidFill>
                  <a:schemeClr val="dk1"/>
                </a:solidFill>
                <a:latin typeface="+mn-lt"/>
                <a:ea typeface="Calibri"/>
                <a:cs typeface="Calibri"/>
                <a:sym typeface="Calibri"/>
              </a:rPr>
              <a:t>supervised and unsupervised </a:t>
            </a:r>
            <a:r>
              <a:rPr lang="en" sz="1200" dirty="0" smtClean="0">
                <a:solidFill>
                  <a:schemeClr val="dk1"/>
                </a:solidFill>
                <a:latin typeface="+mn-lt"/>
                <a:ea typeface="Calibri"/>
                <a:cs typeface="Calibri"/>
                <a:sym typeface="Calibri"/>
              </a:rPr>
              <a:t>learning</a:t>
            </a:r>
          </a:p>
          <a:p>
            <a:pPr marL="0" lvl="0" indent="0" rtl="0">
              <a:lnSpc>
                <a:spcPct val="115000"/>
              </a:lnSpc>
              <a:spcBef>
                <a:spcPts val="0"/>
              </a:spcBef>
              <a:buNone/>
            </a:pPr>
            <a:r>
              <a:rPr lang="en" sz="1200" dirty="0" smtClean="0">
                <a:solidFill>
                  <a:schemeClr val="dk1"/>
                </a:solidFill>
                <a:latin typeface="+mn-lt"/>
                <a:ea typeface="Calibri"/>
                <a:cs typeface="Calibri"/>
                <a:sym typeface="Calibri"/>
              </a:rPr>
              <a:t>Supervised learning starts from a dataset that has been labelled with the objective of the analysis: in this case, we want to predict Fraud, so we have a dataset with transactions marked as fraud &amp; non fraud. We split the dataset in training and test, the algorithm learns the parameters with training, and then applies it to test. And the process goes on with different approaches until we get that algorithms that behaves best (lower prediction error)</a:t>
            </a:r>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23</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Las</a:t>
            </a:r>
            <a:r>
              <a:rPr lang="es-ES" baseline="0" dirty="0" smtClean="0"/>
              <a:t> niñas sienten la misma fascinación por la ciencia que los niños. Solo tenemos que asegurarnos de no ponerles piedras en el camino</a:t>
            </a:r>
            <a:endParaRPr lang="es-ES" dirty="0"/>
          </a:p>
        </p:txBody>
      </p:sp>
      <p:sp>
        <p:nvSpPr>
          <p:cNvPr id="4" name="3 Marcador de número de diapositiva"/>
          <p:cNvSpPr>
            <a:spLocks noGrp="1"/>
          </p:cNvSpPr>
          <p:nvPr>
            <p:ph type="sldNum" sz="quarter" idx="10"/>
          </p:nvPr>
        </p:nvSpPr>
        <p:spPr/>
        <p:txBody>
          <a:bodyPr/>
          <a:lstStyle/>
          <a:p>
            <a:fld id="{9AEE8CDE-8A47-4ADD-95B3-A538C1009495}" type="slidenum">
              <a:rPr lang="es-ES" smtClean="0"/>
              <a:t>24</a:t>
            </a:fld>
            <a:endParaRPr lang="es-ES"/>
          </a:p>
        </p:txBody>
      </p:sp>
    </p:spTree>
    <p:extLst>
      <p:ext uri="{BB962C8B-B14F-4D97-AF65-F5344CB8AC3E}">
        <p14:creationId xmlns:p14="http://schemas.microsoft.com/office/powerpoint/2010/main" val="24165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“A </a:t>
            </a:r>
            <a:r>
              <a:rPr lang="es-ES" dirty="0" err="1" smtClean="0"/>
              <a:t>way</a:t>
            </a:r>
            <a:r>
              <a:rPr lang="es-ES" dirty="0" smtClean="0"/>
              <a:t> of </a:t>
            </a:r>
            <a:r>
              <a:rPr lang="es-ES" dirty="0" err="1" smtClean="0"/>
              <a:t>learning</a:t>
            </a:r>
            <a:r>
              <a:rPr lang="es-ES" dirty="0" smtClean="0"/>
              <a:t> </a:t>
            </a:r>
            <a:r>
              <a:rPr lang="es-ES" dirty="0" err="1" smtClean="0"/>
              <a:t>about</a:t>
            </a:r>
            <a:r>
              <a:rPr lang="es-ES" dirty="0" smtClean="0"/>
              <a:t> </a:t>
            </a:r>
            <a:r>
              <a:rPr lang="es-ES" dirty="0" err="1" smtClean="0"/>
              <a:t>the</a:t>
            </a:r>
            <a:r>
              <a:rPr lang="es-ES" dirty="0" smtClean="0"/>
              <a:t> natural </a:t>
            </a:r>
            <a:r>
              <a:rPr lang="es-ES" dirty="0" err="1" smtClean="0"/>
              <a:t>world</a:t>
            </a:r>
            <a:r>
              <a:rPr lang="es-ES" dirty="0" smtClean="0"/>
              <a:t> </a:t>
            </a:r>
            <a:r>
              <a:rPr lang="es-ES" dirty="0" err="1" smtClean="0"/>
              <a:t>through</a:t>
            </a:r>
            <a:r>
              <a:rPr lang="es-ES" dirty="0" smtClean="0"/>
              <a:t> </a:t>
            </a:r>
            <a:r>
              <a:rPr lang="es-ES" dirty="0" err="1" smtClean="0"/>
              <a:t>observation</a:t>
            </a:r>
            <a:r>
              <a:rPr lang="es-ES" dirty="0" smtClean="0"/>
              <a:t> and </a:t>
            </a:r>
            <a:r>
              <a:rPr lang="es-ES" dirty="0" err="1" smtClean="0"/>
              <a:t>logical</a:t>
            </a:r>
            <a:r>
              <a:rPr lang="es-ES" dirty="0" smtClean="0"/>
              <a:t> </a:t>
            </a:r>
            <a:r>
              <a:rPr lang="es-ES" dirty="0" err="1" smtClean="0"/>
              <a:t>reasoning</a:t>
            </a:r>
            <a:r>
              <a:rPr lang="es-E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r>
              <a:rPr lang="es-ES" dirty="0" smtClean="0"/>
              <a:t>La imagen que los ciudadanos tienen</a:t>
            </a:r>
            <a:r>
              <a:rPr lang="es-ES" baseline="0" dirty="0" smtClean="0"/>
              <a:t> de la ciencia y la tecnología continúa siendo positiva, los beneficios que aporta superan con creces a los perjuicios que puede ocasionar.</a:t>
            </a:r>
          </a:p>
          <a:p>
            <a:r>
              <a:rPr lang="es-ES" baseline="0" dirty="0" smtClean="0"/>
              <a:t>La imagen positiva de la ciencia queda corroborada por el hecho de que la ciencia y la tecnología se asocian en mayor medida a conceptos como: Progreso, bienestar, riqueza y oportunidades</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pPr/>
              <a:t>3</a:t>
            </a:fld>
            <a:endParaRPr lang="es-ES"/>
          </a:p>
        </p:txBody>
      </p:sp>
    </p:spTree>
    <p:extLst>
      <p:ext uri="{BB962C8B-B14F-4D97-AF65-F5344CB8AC3E}">
        <p14:creationId xmlns:p14="http://schemas.microsoft.com/office/powerpoint/2010/main" val="3265455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¿Qué es lo que más interesa a la sociedad de la ciencia</a:t>
            </a:r>
            <a:r>
              <a:rPr lang="es-ES" dirty="0" smtClean="0"/>
              <a:t>? Disciplinas del 1 al 5</a:t>
            </a:r>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4</a:t>
            </a:fld>
            <a:endParaRPr lang="es-ES"/>
          </a:p>
        </p:txBody>
      </p:sp>
    </p:spTree>
    <p:extLst>
      <p:ext uri="{BB962C8B-B14F-4D97-AF65-F5344CB8AC3E}">
        <p14:creationId xmlns:p14="http://schemas.microsoft.com/office/powerpoint/2010/main" val="38720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La diferencia entre hombres</a:t>
            </a:r>
            <a:r>
              <a:rPr lang="es-ES" baseline="0" dirty="0" smtClean="0"/>
              <a:t> y mujeres por el interés en la ciencia y tecnología no es de las más altas en absoluto. Es casi de las más bajas. En fenómenos paranormales están casi a la par, hay 0.1 en cine, arte y cultura y en MA y 0.2 en ciencia y tecnología (es donde se produce el cambio de tendencia</a:t>
            </a:r>
            <a:r>
              <a:rPr lang="es-ES" baseline="0" dirty="0" smtClean="0"/>
              <a:t>)</a:t>
            </a:r>
          </a:p>
          <a:p>
            <a:endParaRPr lang="es-ES" baseline="0" dirty="0" smtClean="0"/>
          </a:p>
          <a:p>
            <a:r>
              <a:rPr lang="es-ES" baseline="0" dirty="0" smtClean="0"/>
              <a:t>Por tanto, aunque un poco menos que el masculino (las carreras de </a:t>
            </a:r>
            <a:r>
              <a:rPr lang="es-ES" baseline="0" dirty="0" err="1" smtClean="0"/>
              <a:t>informatica</a:t>
            </a:r>
            <a:r>
              <a:rPr lang="es-ES" baseline="0" dirty="0" smtClean="0"/>
              <a:t> o teleco tiene un % m</a:t>
            </a:r>
            <a:r>
              <a:rPr lang="es-ES" baseline="0" dirty="0" smtClean="0"/>
              <a:t>ás elevado de chicos)</a:t>
            </a:r>
            <a:r>
              <a:rPr lang="es-ES" baseline="0" dirty="0" smtClean="0"/>
              <a:t>, s</a:t>
            </a:r>
            <a:r>
              <a:rPr lang="es-ES" baseline="0" dirty="0" smtClean="0"/>
              <a:t>í que </a:t>
            </a:r>
            <a:r>
              <a:rPr lang="es-ES" baseline="0" dirty="0" smtClean="0"/>
              <a:t>sigue habiendo inter</a:t>
            </a:r>
            <a:r>
              <a:rPr lang="es-ES" baseline="0" dirty="0" smtClean="0"/>
              <a:t>és en el sector femenino por este entorno STEM. No hay demasiada diferencia.</a:t>
            </a:r>
          </a:p>
          <a:p>
            <a:endParaRPr lang="es-ES" dirty="0"/>
          </a:p>
        </p:txBody>
      </p:sp>
      <p:sp>
        <p:nvSpPr>
          <p:cNvPr id="4" name="3 Marcador de número de diapositiva"/>
          <p:cNvSpPr>
            <a:spLocks noGrp="1"/>
          </p:cNvSpPr>
          <p:nvPr>
            <p:ph type="sldNum" sz="quarter" idx="10"/>
          </p:nvPr>
        </p:nvSpPr>
        <p:spPr/>
        <p:txBody>
          <a:bodyPr/>
          <a:lstStyle/>
          <a:p>
            <a:fld id="{9AEE8CDE-8A47-4ADD-95B3-A538C1009495}" type="slidenum">
              <a:rPr lang="es-ES" smtClean="0"/>
              <a:t>5</a:t>
            </a:fld>
            <a:endParaRPr lang="es-ES"/>
          </a:p>
        </p:txBody>
      </p:sp>
    </p:spTree>
    <p:extLst>
      <p:ext uri="{BB962C8B-B14F-4D97-AF65-F5344CB8AC3E}">
        <p14:creationId xmlns:p14="http://schemas.microsoft.com/office/powerpoint/2010/main" val="1174653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Profesiones</a:t>
            </a:r>
            <a:r>
              <a:rPr lang="es-ES" baseline="0" dirty="0" smtClean="0"/>
              <a:t> m</a:t>
            </a:r>
            <a:r>
              <a:rPr lang="es-ES" baseline="0" dirty="0" smtClean="0"/>
              <a:t>ás valoradas de las </a:t>
            </a:r>
            <a:r>
              <a:rPr lang="es-ES" b="1" baseline="0" dirty="0" smtClean="0"/>
              <a:t>disciplinas tradicionales.</a:t>
            </a:r>
          </a:p>
          <a:p>
            <a:r>
              <a:rPr lang="es-ES" b="0" baseline="0" dirty="0" smtClean="0"/>
              <a:t>Los bebés de hoy día probablemente no dirán quiero ser médico o ingeniero, si no :</a:t>
            </a:r>
          </a:p>
          <a:p>
            <a:pPr marL="171450" indent="-171450">
              <a:buFontTx/>
              <a:buChar char="-"/>
            </a:pPr>
            <a:r>
              <a:rPr lang="es-ES" b="1" baseline="0" dirty="0" err="1" smtClean="0"/>
              <a:t>Geneticista</a:t>
            </a:r>
            <a:r>
              <a:rPr lang="es-ES" b="0" baseline="0" dirty="0" smtClean="0"/>
              <a:t>: ya es una profesión actual que actuará con aún más fuerza en los próximos años. Entre las muchas funciones de un genetista, será cada vez más posible </a:t>
            </a:r>
            <a:r>
              <a:rPr lang="es-ES" b="1" baseline="0" dirty="0" smtClean="0"/>
              <a:t>identificar las posibles enfermedades que una persona tiende a desarrollar en el futuro y actuar en la prevención antes incluso de que aparezcan los síntomas</a:t>
            </a:r>
            <a:r>
              <a:rPr lang="es-ES" b="0" baseline="0" dirty="0" smtClean="0"/>
              <a:t>.</a:t>
            </a:r>
          </a:p>
          <a:p>
            <a:pPr marL="171450" indent="-171450">
              <a:buFontTx/>
              <a:buChar char="-"/>
            </a:pPr>
            <a:r>
              <a:rPr lang="es-ES" b="1" dirty="0" err="1" smtClean="0"/>
              <a:t>Nanomédico</a:t>
            </a:r>
            <a:r>
              <a:rPr lang="es-ES" b="0" dirty="0" smtClean="0"/>
              <a:t>.</a:t>
            </a:r>
            <a:r>
              <a:rPr lang="es-ES" b="0" baseline="0" dirty="0" smtClean="0"/>
              <a:t> </a:t>
            </a:r>
            <a:r>
              <a:rPr lang="es-ES" b="0" dirty="0" smtClean="0"/>
              <a:t>En el futuro, los sistemas de terapia y de administración controlada de fármacos se integrarán en </a:t>
            </a:r>
            <a:r>
              <a:rPr lang="es-ES" b="1" dirty="0" err="1" smtClean="0"/>
              <a:t>nanobots</a:t>
            </a:r>
            <a:r>
              <a:rPr lang="es-ES" b="1" dirty="0" smtClean="0"/>
              <a:t> y microchips </a:t>
            </a:r>
            <a:r>
              <a:rPr lang="es-ES" b="1" dirty="0" err="1" smtClean="0"/>
              <a:t>implantables</a:t>
            </a:r>
            <a:r>
              <a:rPr lang="es-ES" b="1" dirty="0" smtClean="0"/>
              <a:t> que permitan la administración de fármacos con tratamiento personalizado</a:t>
            </a:r>
            <a:r>
              <a:rPr lang="es-ES" b="0" dirty="0" smtClean="0"/>
              <a:t>, y que al mismo tiempo podrán medir los parámetros vitales del paciente y transmitir información directamente al personal médico para tener controlado al paciente mientras este hace su vida normal. Ya se han desarrollado </a:t>
            </a:r>
            <a:r>
              <a:rPr lang="es-ES" b="0" dirty="0" err="1" smtClean="0"/>
              <a:t>nanoparticulas</a:t>
            </a:r>
            <a:r>
              <a:rPr lang="es-ES" b="0" dirty="0" smtClean="0"/>
              <a:t> que pueden reconocer, detectar y atacar selectivamente a células cancerosas.</a:t>
            </a:r>
          </a:p>
          <a:p>
            <a:pPr marL="171450" indent="-171450">
              <a:buFontTx/>
              <a:buChar char="-"/>
            </a:pPr>
            <a:r>
              <a:rPr lang="es-ES" b="1" dirty="0" smtClean="0"/>
              <a:t>Ingeniero de rob</a:t>
            </a:r>
            <a:r>
              <a:rPr lang="es-ES" b="1" dirty="0" smtClean="0"/>
              <a:t>ótica</a:t>
            </a:r>
          </a:p>
          <a:p>
            <a:pPr marL="171450" indent="-171450">
              <a:buFontTx/>
              <a:buChar char="-"/>
            </a:pPr>
            <a:r>
              <a:rPr lang="es-ES" b="1" dirty="0" smtClean="0"/>
              <a:t>Ingeniero</a:t>
            </a:r>
            <a:r>
              <a:rPr lang="es-ES" b="1" baseline="0" dirty="0" smtClean="0"/>
              <a:t> de </a:t>
            </a:r>
            <a:r>
              <a:rPr lang="es-ES" b="1" baseline="0" dirty="0" err="1" smtClean="0"/>
              <a:t>ciberseguridad</a:t>
            </a:r>
            <a:r>
              <a:rPr lang="es-ES" b="1" baseline="0" dirty="0" smtClean="0"/>
              <a:t> (policías de internet)</a:t>
            </a:r>
          </a:p>
          <a:p>
            <a:pPr marL="171450" indent="-171450">
              <a:buFontTx/>
              <a:buChar char="-"/>
            </a:pPr>
            <a:r>
              <a:rPr lang="es-ES" b="1" baseline="0" dirty="0" smtClean="0"/>
              <a:t>Arquitecto 3D</a:t>
            </a:r>
          </a:p>
          <a:p>
            <a:pPr marL="171450" indent="-171450">
              <a:buFontTx/>
              <a:buChar char="-"/>
            </a:pPr>
            <a:r>
              <a:rPr lang="es-ES" b="1" baseline="0" dirty="0" err="1" smtClean="0"/>
              <a:t>Ciberabogado</a:t>
            </a:r>
            <a:endParaRPr lang="es-ES" b="1" baseline="0" dirty="0" smtClean="0"/>
          </a:p>
          <a:p>
            <a:pPr marL="171450" indent="-171450">
              <a:buFontTx/>
              <a:buChar char="-"/>
            </a:pPr>
            <a:r>
              <a:rPr lang="es-ES" b="1" baseline="0" dirty="0" smtClean="0"/>
              <a:t>Desarrollador de casas inteligentes</a:t>
            </a:r>
          </a:p>
          <a:p>
            <a:pPr marL="171450" indent="-171450">
              <a:buFontTx/>
              <a:buChar char="-"/>
            </a:pPr>
            <a:r>
              <a:rPr lang="es-ES" b="1" baseline="0" dirty="0" smtClean="0"/>
              <a:t>Científico de datos (</a:t>
            </a:r>
            <a:r>
              <a:rPr lang="es-ES" b="0" baseline="0" dirty="0" smtClean="0"/>
              <a:t>profesión más sexy del siglo xxi, y los buscadores de talento les llaman unicornios por la dificultad de dar con estos perfiles </a:t>
            </a:r>
            <a:r>
              <a:rPr lang="es-ES" b="0" baseline="0" dirty="0" err="1" smtClean="0"/>
              <a:t>super</a:t>
            </a:r>
            <a:r>
              <a:rPr lang="es-ES" b="0" baseline="0" dirty="0" smtClean="0"/>
              <a:t> multidisciplinares por ser una mezcla de STEM)</a:t>
            </a:r>
            <a:endParaRPr lang="es-ES" b="1" baseline="0" dirty="0" smtClean="0"/>
          </a:p>
          <a:p>
            <a:pPr marL="171450" indent="-171450">
              <a:buFontTx/>
              <a:buChar char="-"/>
            </a:pPr>
            <a:endParaRPr lang="es-ES" b="1" baseline="0" dirty="0" smtClean="0"/>
          </a:p>
          <a:p>
            <a:pPr marL="0" indent="0">
              <a:buFontTx/>
              <a:buNone/>
            </a:pPr>
            <a:r>
              <a:rPr lang="es-ES" b="0" dirty="0" err="1" smtClean="0"/>
              <a:t>https</a:t>
            </a:r>
            <a:r>
              <a:rPr lang="es-ES" b="0" dirty="0" smtClean="0"/>
              <a:t>://</a:t>
            </a:r>
            <a:r>
              <a:rPr lang="es-ES" b="0" dirty="0" err="1" smtClean="0"/>
              <a:t>orientacion-laboral.infojobs.net</a:t>
            </a:r>
            <a:r>
              <a:rPr lang="es-ES" b="0" dirty="0" smtClean="0"/>
              <a:t>/14-profesiones-con-futuro</a:t>
            </a:r>
          </a:p>
          <a:p>
            <a:pPr marL="171450" indent="-171450">
              <a:buFontTx/>
              <a:buChar char="-"/>
            </a:pPr>
            <a:endParaRPr lang="es-ES" b="0" dirty="0" smtClean="0"/>
          </a:p>
          <a:p>
            <a:pPr marL="171450" indent="-171450">
              <a:buFontTx/>
              <a:buChar char="-"/>
            </a:pPr>
            <a:endParaRPr lang="es-ES" b="0"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6</a:t>
            </a:fld>
            <a:endParaRPr lang="es-ES"/>
          </a:p>
        </p:txBody>
      </p:sp>
    </p:spTree>
    <p:extLst>
      <p:ext uri="{BB962C8B-B14F-4D97-AF65-F5344CB8AC3E}">
        <p14:creationId xmlns:p14="http://schemas.microsoft.com/office/powerpoint/2010/main" val="297052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1" baseline="0" dirty="0" smtClean="0"/>
              <a:t>Científico de datos (</a:t>
            </a:r>
            <a:r>
              <a:rPr lang="es-ES" b="0" baseline="0" dirty="0" smtClean="0"/>
              <a:t>profesión más sexy del siglo xxi, y los buscadores de talento les llaman unicornios por la dificultad de dar con estos perfiles </a:t>
            </a:r>
            <a:r>
              <a:rPr lang="es-ES" b="0" baseline="0" dirty="0" err="1" smtClean="0"/>
              <a:t>super</a:t>
            </a:r>
            <a:r>
              <a:rPr lang="es-ES" b="0" baseline="0" dirty="0" smtClean="0"/>
              <a:t> multidisciplinares por ser una mezcla de STEM). Su función principal es analizar, gestionar y explotar datos para sacar conclusiones que nos ayuden a tomar decisiones.</a:t>
            </a:r>
            <a:endParaRPr lang="es-ES" b="1" baseline="0" dirty="0" smtClean="0"/>
          </a:p>
          <a:p>
            <a:endParaRPr lang="es-ES" dirty="0" smtClean="0"/>
          </a:p>
          <a:p>
            <a:r>
              <a:rPr lang="es-ES" dirty="0" smtClean="0"/>
              <a:t>Yo</a:t>
            </a:r>
            <a:r>
              <a:rPr lang="es-ES" baseline="0" dirty="0" smtClean="0"/>
              <a:t> vengo a hablaros de una nueva </a:t>
            </a:r>
            <a:r>
              <a:rPr lang="es-ES" baseline="0" dirty="0" err="1" smtClean="0"/>
              <a:t>disicplina</a:t>
            </a:r>
            <a:r>
              <a:rPr lang="es-ES" baseline="0" dirty="0" smtClean="0"/>
              <a:t> en el campo de la Ciencia y la Tecnolog</a:t>
            </a:r>
            <a:r>
              <a:rPr lang="es-ES" baseline="0" dirty="0" smtClean="0"/>
              <a:t>ía, que es </a:t>
            </a:r>
            <a:r>
              <a:rPr lang="es-ES" b="1" baseline="0" dirty="0" smtClean="0"/>
              <a:t>omnipresente</a:t>
            </a:r>
            <a:r>
              <a:rPr lang="es-ES" baseline="0" dirty="0" smtClean="0"/>
              <a:t>, está en todos sitios en vuestro alrededor incluso si no os dais cuenta.</a:t>
            </a:r>
            <a:endParaRPr lang="es-ES" dirty="0" smtClean="0"/>
          </a:p>
          <a:p>
            <a:r>
              <a:rPr lang="es-ES" dirty="0" smtClean="0"/>
              <a:t>¿</a:t>
            </a:r>
            <a:r>
              <a:rPr lang="es-ES" dirty="0" smtClean="0"/>
              <a:t>qué es esto</a:t>
            </a:r>
            <a:r>
              <a:rPr lang="es-ES" baseline="0" dirty="0" smtClean="0"/>
              <a:t> que está en todos sitios, incluso si no nos damos cuenta</a:t>
            </a:r>
            <a:r>
              <a:rPr lang="es-ES" baseline="0" dirty="0" smtClean="0"/>
              <a:t>? </a:t>
            </a:r>
            <a:r>
              <a:rPr lang="es-ES" b="1" baseline="0" dirty="0" err="1" smtClean="0"/>
              <a:t>Siri</a:t>
            </a:r>
            <a:r>
              <a:rPr lang="es-ES" baseline="0" dirty="0" smtClean="0"/>
              <a:t>, </a:t>
            </a:r>
            <a:r>
              <a:rPr lang="es-ES" b="1" baseline="0" dirty="0" smtClean="0"/>
              <a:t>FITBIT  (datos salud, podr</a:t>
            </a:r>
            <a:r>
              <a:rPr lang="es-ES" b="1" baseline="0" dirty="0" smtClean="0"/>
              <a:t>ía predecir infartos)</a:t>
            </a:r>
            <a:endParaRPr lang="es-ES" baseline="0" dirty="0" smtClean="0"/>
          </a:p>
          <a:p>
            <a:endParaRPr lang="es-ES" baseline="0" dirty="0" smtClean="0"/>
          </a:p>
          <a:p>
            <a:endParaRPr lang="es-ES" b="1"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7</a:t>
            </a:fld>
            <a:endParaRPr lang="es-ES"/>
          </a:p>
        </p:txBody>
      </p:sp>
    </p:spTree>
    <p:extLst>
      <p:ext uri="{BB962C8B-B14F-4D97-AF65-F5344CB8AC3E}">
        <p14:creationId xmlns:p14="http://schemas.microsoft.com/office/powerpoint/2010/main" val="3076337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s-ES_tradnl" sz="1000" dirty="0" smtClean="0">
                <a:solidFill>
                  <a:schemeClr val="dk1"/>
                </a:solidFill>
                <a:latin typeface="+mn-lt"/>
                <a:ea typeface="Calibri"/>
                <a:cs typeface="Calibri"/>
                <a:sym typeface="Calibri"/>
              </a:rPr>
              <a:t>¿Conoc</a:t>
            </a:r>
            <a:r>
              <a:rPr lang="es-ES_tradnl" sz="1000" dirty="0" smtClean="0">
                <a:solidFill>
                  <a:schemeClr val="dk1"/>
                </a:solidFill>
                <a:latin typeface="+mn-lt"/>
                <a:ea typeface="Calibri"/>
                <a:cs typeface="Calibri"/>
                <a:sym typeface="Calibri"/>
              </a:rPr>
              <a:t>éis </a:t>
            </a:r>
            <a:r>
              <a:rPr lang="es-ES_tradnl" sz="1000" dirty="0" err="1" smtClean="0">
                <a:solidFill>
                  <a:schemeClr val="dk1"/>
                </a:solidFill>
                <a:latin typeface="+mn-lt"/>
                <a:ea typeface="Calibri"/>
                <a:cs typeface="Calibri"/>
                <a:sym typeface="Calibri"/>
              </a:rPr>
              <a:t>Nextfilx</a:t>
            </a:r>
            <a:r>
              <a:rPr lang="es-ES_tradnl" sz="1000" dirty="0" smtClean="0">
                <a:solidFill>
                  <a:schemeClr val="dk1"/>
                </a:solidFill>
                <a:latin typeface="+mn-lt"/>
                <a:ea typeface="Calibri"/>
                <a:cs typeface="Calibri"/>
                <a:sym typeface="Calibri"/>
              </a:rPr>
              <a:t>?</a:t>
            </a: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endParaRPr lang="es-ES_tradnl" sz="1000" dirty="0" smtClean="0">
              <a:solidFill>
                <a:schemeClr val="dk1"/>
              </a:solidFill>
              <a:latin typeface="+mn-lt"/>
              <a:ea typeface="Calibri"/>
              <a:cs typeface="Calibri"/>
              <a:sym typeface="Calibri"/>
            </a:endParaRPr>
          </a:p>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a:t>
            </a:r>
            <a:r>
              <a:rPr lang="en" sz="1000" dirty="0" smtClean="0">
                <a:solidFill>
                  <a:schemeClr val="dk1"/>
                </a:solidFill>
                <a:latin typeface="+mn-lt"/>
                <a:ea typeface="Calibri"/>
                <a:cs typeface="Calibri"/>
                <a:sym typeface="Calibri"/>
              </a:rPr>
              <a:t>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8</a:t>
            </a:fld>
            <a:endParaRPr lang="es-ES"/>
          </a:p>
        </p:txBody>
      </p:sp>
    </p:spTree>
    <p:extLst>
      <p:ext uri="{BB962C8B-B14F-4D97-AF65-F5344CB8AC3E}">
        <p14:creationId xmlns:p14="http://schemas.microsoft.com/office/powerpoint/2010/main" val="407536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indent="171450" rtl="0">
              <a:lnSpc>
                <a:spcPct val="115000"/>
              </a:lnSpc>
              <a:spcBef>
                <a:spcPts val="500"/>
              </a:spcBef>
              <a:buClr>
                <a:schemeClr val="dk1"/>
              </a:buClr>
              <a:buSzPct val="110000"/>
              <a:buFont typeface="Arial"/>
              <a:buNone/>
            </a:pPr>
            <a:r>
              <a:rPr lang="en" sz="1000" dirty="0" smtClean="0">
                <a:solidFill>
                  <a:schemeClr val="dk1"/>
                </a:solidFill>
                <a:latin typeface="+mn-lt"/>
                <a:ea typeface="Calibri"/>
                <a:cs typeface="Calibri"/>
                <a:sym typeface="Calibri"/>
              </a:rPr>
              <a:t>It is not only the present but alse the future  (matriculas, Siri, Netflix,  ect.)</a:t>
            </a:r>
          </a:p>
          <a:p>
            <a:pPr lvl="0">
              <a:spcBef>
                <a:spcPts val="0"/>
              </a:spcBef>
              <a:buClr>
                <a:schemeClr val="dk1"/>
              </a:buClr>
              <a:buSzPct val="100000"/>
              <a:buFont typeface="Arial"/>
              <a:buNone/>
            </a:pPr>
            <a:r>
              <a:rPr lang="en" u="sng" dirty="0" smtClean="0">
                <a:solidFill>
                  <a:schemeClr val="accent5"/>
                </a:solidFill>
                <a:hlinkClick r:id="rId3"/>
              </a:rPr>
              <a:t>https://elpais.com/elpais/2016/12/01/ciencia/1480599493_481816.html</a:t>
            </a:r>
          </a:p>
          <a:p>
            <a:pPr lv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00000"/>
              <a:buFont typeface="Arial"/>
              <a:buNone/>
            </a:pPr>
            <a:r>
              <a:rPr lang="en" dirty="0" smtClean="0">
                <a:solidFill>
                  <a:schemeClr val="dk1"/>
                </a:solidFill>
              </a:rPr>
              <a:t>Collaborative filtering: tus recomendaciones basadas en lo que otra gente ve o le gusta, y sois pareces</a:t>
            </a:r>
          </a:p>
          <a:p>
            <a:pPr lvl="0" rtl="0">
              <a:spcBef>
                <a:spcPts val="0"/>
              </a:spcBef>
              <a:buClr>
                <a:schemeClr val="dk1"/>
              </a:buClr>
              <a:buSzPct val="100000"/>
              <a:buFont typeface="Arial"/>
              <a:buNone/>
            </a:pPr>
            <a:endParaRPr lang="en" dirty="0" smtClean="0">
              <a:solidFill>
                <a:schemeClr val="dk1"/>
              </a:solidFill>
            </a:endParaRPr>
          </a:p>
          <a:p>
            <a:pPr lvl="0" rtl="0">
              <a:spcBef>
                <a:spcPts val="0"/>
              </a:spcBef>
              <a:buClr>
                <a:schemeClr val="dk1"/>
              </a:buClr>
              <a:buSzPct val="110000"/>
              <a:buFont typeface="Arial"/>
              <a:buNone/>
            </a:pPr>
            <a:r>
              <a:rPr lang="en" dirty="0" smtClean="0">
                <a:solidFill>
                  <a:schemeClr val="dk1"/>
                </a:solidFill>
              </a:rPr>
              <a:t>Machine learning is improving diagnostics, predicting outcomes, and just beginning to scratch the surface of personalized care (</a:t>
            </a:r>
            <a:r>
              <a:rPr lang="en" u="sng" dirty="0" smtClean="0">
                <a:solidFill>
                  <a:schemeClr val="accent5"/>
                </a:solidFill>
                <a:hlinkClick r:id="rId4"/>
              </a:rPr>
              <a:t>https://www.forbes.com/sites/bernardmarr/2016/09/23/how-machine-learning-big-data-and-ai-are-changing-healthcare-forever/#768646791a1c</a:t>
            </a:r>
            <a:r>
              <a:rPr lang="en" dirty="0" smtClean="0">
                <a:solidFill>
                  <a:schemeClr val="dk1"/>
                </a:solidFill>
              </a:rPr>
              <a:t> )</a:t>
            </a:r>
          </a:p>
          <a:p>
            <a:pPr lvl="0" rtl="0">
              <a:spcBef>
                <a:spcPts val="0"/>
              </a:spcBef>
              <a:buNone/>
            </a:pPr>
            <a:endParaRPr lang="en" dirty="0" smtClean="0"/>
          </a:p>
          <a:p>
            <a:endParaRPr lang="es-ES" dirty="0"/>
          </a:p>
        </p:txBody>
      </p:sp>
      <p:sp>
        <p:nvSpPr>
          <p:cNvPr id="4" name="Marcador de número de diapositiva 3"/>
          <p:cNvSpPr>
            <a:spLocks noGrp="1"/>
          </p:cNvSpPr>
          <p:nvPr>
            <p:ph type="sldNum" sz="quarter" idx="10"/>
          </p:nvPr>
        </p:nvSpPr>
        <p:spPr/>
        <p:txBody>
          <a:bodyPr/>
          <a:lstStyle/>
          <a:p>
            <a:fld id="{9AEE8CDE-8A47-4ADD-95B3-A538C1009495}" type="slidenum">
              <a:rPr lang="es-ES" smtClean="0"/>
              <a:t>9</a:t>
            </a:fld>
            <a:endParaRPr lang="es-ES"/>
          </a:p>
        </p:txBody>
      </p:sp>
    </p:spTree>
    <p:extLst>
      <p:ext uri="{BB962C8B-B14F-4D97-AF65-F5344CB8AC3E}">
        <p14:creationId xmlns:p14="http://schemas.microsoft.com/office/powerpoint/2010/main" val="4075362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solidFill>
                  <a:srgbClr val="00BCB4"/>
                </a:solidFill>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pic>
        <p:nvPicPr>
          <p:cNvPr id="1026" name="Picture 2" descr="https://11defebrero.files.wordpress.com/2017/11/11f_lar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5496" y="188640"/>
            <a:ext cx="3419704" cy="1531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99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7" name="6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563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Tree>
    <p:extLst>
      <p:ext uri="{BB962C8B-B14F-4D97-AF65-F5344CB8AC3E}">
        <p14:creationId xmlns:p14="http://schemas.microsoft.com/office/powerpoint/2010/main" val="3985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Tree>
    <p:extLst>
      <p:ext uri="{BB962C8B-B14F-4D97-AF65-F5344CB8AC3E}">
        <p14:creationId xmlns:p14="http://schemas.microsoft.com/office/powerpoint/2010/main" val="1995620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Haga clic para modificar el estilo de título del patrón</a:t>
            </a:r>
            <a:endParaRPr lang="es-ES" dirty="0"/>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7" name="6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2863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8" name="7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36984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10" name="9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10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2986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6" name="5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6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8071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5" name="4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9699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8" name="7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0682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884CE8FA-B450-4F88-BCA0-07596D48291D}" type="datetimeFigureOut">
              <a:rPr lang="es-ES" smtClean="0"/>
              <a:t>21/1/19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9FA22FF1-005D-4178-86E7-61ADC305D812}" type="slidenum">
              <a:rPr lang="es-ES" smtClean="0"/>
              <a:t>‹Nr.›</a:t>
            </a:fld>
            <a:endParaRPr lang="es-ES"/>
          </a:p>
        </p:txBody>
      </p:sp>
      <p:sp>
        <p:nvSpPr>
          <p:cNvPr id="8" name="7 Rectángulo"/>
          <p:cNvSpPr/>
          <p:nvPr userDrawn="1"/>
        </p:nvSpPr>
        <p:spPr>
          <a:xfrm>
            <a:off x="1029436" y="526705"/>
            <a:ext cx="7647020" cy="91623"/>
          </a:xfrm>
          <a:prstGeom prst="rect">
            <a:avLst/>
          </a:prstGeom>
          <a:solidFill>
            <a:srgbClr val="00BCB4"/>
          </a:solidFill>
          <a:ln>
            <a:solidFill>
              <a:srgbClr val="00BC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Elipse"/>
          <p:cNvSpPr/>
          <p:nvPr userDrawn="1"/>
        </p:nvSpPr>
        <p:spPr>
          <a:xfrm>
            <a:off x="76546" y="118608"/>
            <a:ext cx="756000" cy="720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811783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CE8FA-B450-4F88-BCA0-07596D48291D}" type="datetimeFigureOut">
              <a:rPr lang="es-ES" smtClean="0"/>
              <a:t>21/1/19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22FF1-005D-4178-86E7-61ADC305D812}" type="slidenum">
              <a:rPr lang="es-ES" smtClean="0"/>
              <a:t>‹Nr.›</a:t>
            </a:fld>
            <a:endParaRPr lang="es-ES"/>
          </a:p>
        </p:txBody>
      </p:sp>
    </p:spTree>
    <p:extLst>
      <p:ext uri="{BB962C8B-B14F-4D97-AF65-F5344CB8AC3E}">
        <p14:creationId xmlns:p14="http://schemas.microsoft.com/office/powerpoint/2010/main" val="1994643756"/>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png"/><Relationship Id="rId25" Type="http://schemas.openxmlformats.org/officeDocument/2006/relationships/image" Target="../media/image55.png"/><Relationship Id="rId26" Type="http://schemas.openxmlformats.org/officeDocument/2006/relationships/image" Target="../media/image56.png"/><Relationship Id="rId27" Type="http://schemas.openxmlformats.org/officeDocument/2006/relationships/image" Target="../media/image57.png"/><Relationship Id="rId28" Type="http://schemas.openxmlformats.org/officeDocument/2006/relationships/image" Target="../media/image58.png"/><Relationship Id="rId29" Type="http://schemas.openxmlformats.org/officeDocument/2006/relationships/image" Target="../media/image5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endParaRPr lang="es-ES"/>
          </a:p>
        </p:txBody>
      </p:sp>
      <p:sp>
        <p:nvSpPr>
          <p:cNvPr id="3" name="2 Subtítulo"/>
          <p:cNvSpPr>
            <a:spLocks noGrp="1"/>
          </p:cNvSpPr>
          <p:nvPr>
            <p:ph type="subTitle" idx="1"/>
          </p:nvPr>
        </p:nvSpPr>
        <p:spPr/>
        <p:txBody>
          <a:bodyPr/>
          <a:lstStyle/>
          <a:p>
            <a:endParaRPr lang="es-ES"/>
          </a:p>
        </p:txBody>
      </p:sp>
      <p:pic>
        <p:nvPicPr>
          <p:cNvPr id="1026" name="Picture 2" descr="https://11defebrero.files.wordpress.com/2017/11/cartel-286k.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 y="3735"/>
            <a:ext cx="9235173" cy="652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0188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3663280" y="1196752"/>
            <a:ext cx="5013176" cy="5013176"/>
          </a:xfrm>
          <a:prstGeom prst="rect">
            <a:avLst/>
          </a:prstGeom>
        </p:spPr>
      </p:pic>
      <p:pic>
        <p:nvPicPr>
          <p:cNvPr id="2" name="Imagen 1"/>
          <p:cNvPicPr>
            <a:picLocks noChangeAspect="1"/>
          </p:cNvPicPr>
          <p:nvPr/>
        </p:nvPicPr>
        <p:blipFill>
          <a:blip r:embed="rId4"/>
          <a:stretch>
            <a:fillRect/>
          </a:stretch>
        </p:blipFill>
        <p:spPr>
          <a:xfrm>
            <a:off x="1259632" y="3861048"/>
            <a:ext cx="2316458" cy="1111900"/>
          </a:xfrm>
          <a:prstGeom prst="rect">
            <a:avLst/>
          </a:prstGeom>
        </p:spPr>
      </p:pic>
      <p:pic>
        <p:nvPicPr>
          <p:cNvPr id="3" name="Imagen 2"/>
          <p:cNvPicPr>
            <a:picLocks noChangeAspect="1"/>
          </p:cNvPicPr>
          <p:nvPr/>
        </p:nvPicPr>
        <p:blipFill>
          <a:blip r:embed="rId5"/>
          <a:stretch>
            <a:fillRect/>
          </a:stretch>
        </p:blipFill>
        <p:spPr>
          <a:xfrm>
            <a:off x="360040" y="5076294"/>
            <a:ext cx="3131840" cy="872986"/>
          </a:xfrm>
          <a:prstGeom prst="rect">
            <a:avLst/>
          </a:prstGeom>
        </p:spPr>
      </p:pic>
    </p:spTree>
    <p:extLst>
      <p:ext uri="{BB962C8B-B14F-4D97-AF65-F5344CB8AC3E}">
        <p14:creationId xmlns:p14="http://schemas.microsoft.com/office/powerpoint/2010/main" val="31535209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187624" y="1852266"/>
            <a:ext cx="2448272" cy="4352483"/>
          </a:xfrm>
          <a:prstGeom prst="rect">
            <a:avLst/>
          </a:prstGeom>
        </p:spPr>
      </p:pic>
      <p:pic>
        <p:nvPicPr>
          <p:cNvPr id="3" name="Imagen 2"/>
          <p:cNvPicPr>
            <a:picLocks noChangeAspect="1"/>
          </p:cNvPicPr>
          <p:nvPr/>
        </p:nvPicPr>
        <p:blipFill>
          <a:blip r:embed="rId4"/>
          <a:stretch>
            <a:fillRect/>
          </a:stretch>
        </p:blipFill>
        <p:spPr>
          <a:xfrm>
            <a:off x="4283968" y="4237585"/>
            <a:ext cx="3420147" cy="1927719"/>
          </a:xfrm>
          <a:prstGeom prst="rect">
            <a:avLst/>
          </a:prstGeom>
        </p:spPr>
      </p:pic>
      <p:pic>
        <p:nvPicPr>
          <p:cNvPr id="4" name="Imagen 3"/>
          <p:cNvPicPr>
            <a:picLocks noChangeAspect="1"/>
          </p:cNvPicPr>
          <p:nvPr/>
        </p:nvPicPr>
        <p:blipFill>
          <a:blip r:embed="rId5"/>
          <a:stretch>
            <a:fillRect/>
          </a:stretch>
        </p:blipFill>
        <p:spPr>
          <a:xfrm rot="959766">
            <a:off x="4644008" y="734867"/>
            <a:ext cx="2304256" cy="3063043"/>
          </a:xfrm>
          <a:prstGeom prst="rect">
            <a:avLst/>
          </a:prstGeom>
        </p:spPr>
      </p:pic>
    </p:spTree>
    <p:extLst>
      <p:ext uri="{BB962C8B-B14F-4D97-AF65-F5344CB8AC3E}">
        <p14:creationId xmlns:p14="http://schemas.microsoft.com/office/powerpoint/2010/main" val="490395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stretch>
            <a:fillRect/>
          </a:stretch>
        </p:blipFill>
        <p:spPr>
          <a:xfrm>
            <a:off x="635000" y="2204864"/>
            <a:ext cx="7874000" cy="4229100"/>
          </a:xfrm>
          <a:prstGeom prst="rect">
            <a:avLst/>
          </a:prstGeom>
        </p:spPr>
      </p:pic>
      <p:pic>
        <p:nvPicPr>
          <p:cNvPr id="6" name="Imagen 5"/>
          <p:cNvPicPr>
            <a:picLocks noChangeAspect="1"/>
          </p:cNvPicPr>
          <p:nvPr/>
        </p:nvPicPr>
        <p:blipFill>
          <a:blip r:embed="rId4"/>
          <a:stretch>
            <a:fillRect/>
          </a:stretch>
        </p:blipFill>
        <p:spPr>
          <a:xfrm>
            <a:off x="5369892" y="605617"/>
            <a:ext cx="3162548" cy="1470952"/>
          </a:xfrm>
          <a:prstGeom prst="rect">
            <a:avLst/>
          </a:prstGeom>
        </p:spPr>
      </p:pic>
    </p:spTree>
    <p:extLst>
      <p:ext uri="{BB962C8B-B14F-4D97-AF65-F5344CB8AC3E}">
        <p14:creationId xmlns:p14="http://schemas.microsoft.com/office/powerpoint/2010/main" val="22098076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27584" y="3501008"/>
            <a:ext cx="5616624" cy="750292"/>
          </a:xfrm>
        </p:spPr>
        <p:txBody>
          <a:bodyPr>
            <a:normAutofit fontScale="90000"/>
          </a:bodyPr>
          <a:lstStyle/>
          <a:p>
            <a:r>
              <a:rPr lang="es-ES" dirty="0" smtClean="0"/>
              <a:t>Juego: Introducci</a:t>
            </a:r>
            <a:r>
              <a:rPr lang="es-ES" dirty="0" smtClean="0"/>
              <a:t>ón a la inteligencia artificial </a:t>
            </a:r>
            <a:endParaRPr lang="es-ES" dirty="0"/>
          </a:p>
        </p:txBody>
      </p:sp>
    </p:spTree>
    <p:extLst>
      <p:ext uri="{BB962C8B-B14F-4D97-AF65-F5344CB8AC3E}">
        <p14:creationId xmlns:p14="http://schemas.microsoft.com/office/powerpoint/2010/main" val="9432935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029436" y="157373"/>
            <a:ext cx="7647020" cy="400110"/>
          </a:xfrm>
          <a:prstGeom prst="rect">
            <a:avLst/>
          </a:prstGeom>
          <a:noFill/>
        </p:spPr>
        <p:txBody>
          <a:bodyPr wrap="square" rtlCol="0">
            <a:spAutoFit/>
          </a:bodyPr>
          <a:lstStyle/>
          <a:p>
            <a:r>
              <a:rPr lang="es-ES" sz="2000" i="1" dirty="0" smtClean="0"/>
              <a:t>Nos interesa la ciencia y valoramos a los científicos, ¿les conocemos?</a:t>
            </a:r>
            <a:endParaRPr lang="es-ES" sz="2000" i="1" dirty="0"/>
          </a:p>
        </p:txBody>
      </p:sp>
      <p:sp>
        <p:nvSpPr>
          <p:cNvPr id="5" name="4 CuadroTexto"/>
          <p:cNvSpPr txBox="1"/>
          <p:nvPr/>
        </p:nvSpPr>
        <p:spPr>
          <a:xfrm>
            <a:off x="722610" y="4221088"/>
            <a:ext cx="3816424" cy="646331"/>
          </a:xfrm>
          <a:prstGeom prst="rect">
            <a:avLst/>
          </a:prstGeom>
          <a:noFill/>
        </p:spPr>
        <p:txBody>
          <a:bodyPr wrap="square" rtlCol="0">
            <a:spAutoFit/>
          </a:bodyPr>
          <a:lstStyle/>
          <a:p>
            <a:r>
              <a:rPr lang="es-ES" sz="3600" b="1" dirty="0" smtClean="0">
                <a:solidFill>
                  <a:srgbClr val="00BCB4"/>
                </a:solidFill>
              </a:rPr>
              <a:t>¿y en científicas?</a:t>
            </a:r>
            <a:endParaRPr lang="es-ES" sz="3600" b="1" dirty="0">
              <a:solidFill>
                <a:srgbClr val="00BCB4"/>
              </a:solidFill>
            </a:endParaRPr>
          </a:p>
        </p:txBody>
      </p:sp>
      <p:sp>
        <p:nvSpPr>
          <p:cNvPr id="9" name="8 CuadroTexto"/>
          <p:cNvSpPr txBox="1"/>
          <p:nvPr/>
        </p:nvSpPr>
        <p:spPr>
          <a:xfrm>
            <a:off x="856502" y="6093296"/>
            <a:ext cx="7647020" cy="400110"/>
          </a:xfrm>
          <a:prstGeom prst="rect">
            <a:avLst/>
          </a:prstGeom>
          <a:noFill/>
        </p:spPr>
        <p:txBody>
          <a:bodyPr wrap="square" rtlCol="0">
            <a:spAutoFit/>
          </a:bodyPr>
          <a:lstStyle/>
          <a:p>
            <a:r>
              <a:rPr lang="es-ES" sz="2000" i="1" dirty="0" smtClean="0"/>
              <a:t>¿Probamos con deportistas o políticos que tienen peor valoración?</a:t>
            </a:r>
            <a:endParaRPr lang="es-ES" sz="2000" i="1" dirty="0"/>
          </a:p>
        </p:txBody>
      </p:sp>
      <p:pic>
        <p:nvPicPr>
          <p:cNvPr id="4100" name="Picture 4" descr="Resultado de imagen de pregun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0012" y="1844824"/>
            <a:ext cx="4178197" cy="3863574"/>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748490" y="1268760"/>
            <a:ext cx="7647020" cy="1631216"/>
          </a:xfrm>
          <a:prstGeom prst="rect">
            <a:avLst/>
          </a:prstGeom>
          <a:noFill/>
        </p:spPr>
        <p:txBody>
          <a:bodyPr wrap="square" rtlCol="0">
            <a:spAutoFit/>
          </a:bodyPr>
          <a:lstStyle/>
          <a:p>
            <a:r>
              <a:rPr lang="es-ES" sz="2000" i="1" dirty="0" smtClean="0"/>
              <a:t>Piensa en 5 científicos </a:t>
            </a:r>
          </a:p>
          <a:p>
            <a:r>
              <a:rPr lang="es-ES" sz="2000" i="1" dirty="0" smtClean="0"/>
              <a:t>Piensa en 5 científicos vivos</a:t>
            </a:r>
          </a:p>
          <a:p>
            <a:r>
              <a:rPr lang="es-ES" sz="2000" i="1" dirty="0" smtClean="0"/>
              <a:t>Piensa en 5 científicos españoles</a:t>
            </a:r>
          </a:p>
          <a:p>
            <a:r>
              <a:rPr lang="es-ES" sz="2000" i="1" dirty="0" smtClean="0"/>
              <a:t>Piensa en 5 científicos españoles vivos</a:t>
            </a:r>
          </a:p>
          <a:p>
            <a:endParaRPr lang="es-ES" sz="2000" i="1" dirty="0"/>
          </a:p>
        </p:txBody>
      </p:sp>
    </p:spTree>
    <p:extLst>
      <p:ext uri="{BB962C8B-B14F-4D97-AF65-F5344CB8AC3E}">
        <p14:creationId xmlns:p14="http://schemas.microsoft.com/office/powerpoint/2010/main" val="26572121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755576" y="2780928"/>
            <a:ext cx="5616624" cy="750292"/>
          </a:xfrm>
        </p:spPr>
        <p:txBody>
          <a:bodyPr>
            <a:normAutofit fontScale="90000"/>
          </a:bodyPr>
          <a:lstStyle/>
          <a:p>
            <a:r>
              <a:rPr lang="es-ES" dirty="0" smtClean="0"/>
              <a:t>MUJERES DEL SECTOR STEM </a:t>
            </a:r>
            <a:br>
              <a:rPr lang="es-ES" dirty="0" smtClean="0"/>
            </a:br>
            <a:endParaRPr lang="es-ES" dirty="0"/>
          </a:p>
        </p:txBody>
      </p:sp>
      <p:sp>
        <p:nvSpPr>
          <p:cNvPr id="3" name="12 CuadroTexto"/>
          <p:cNvSpPr txBox="1"/>
          <p:nvPr/>
        </p:nvSpPr>
        <p:spPr>
          <a:xfrm>
            <a:off x="755576" y="3501008"/>
            <a:ext cx="3384376" cy="2062103"/>
          </a:xfrm>
          <a:prstGeom prst="rect">
            <a:avLst/>
          </a:prstGeom>
          <a:noFill/>
        </p:spPr>
        <p:txBody>
          <a:bodyPr wrap="square" rtlCol="0">
            <a:spAutoFit/>
          </a:bodyPr>
          <a:lstStyle/>
          <a:p>
            <a:r>
              <a:rPr lang="es-ES" sz="3200" b="1" dirty="0" smtClean="0">
                <a:solidFill>
                  <a:srgbClr val="00BCB4"/>
                </a:solidFill>
              </a:rPr>
              <a:t>Science Technology Engineering Mathematics</a:t>
            </a:r>
            <a:endParaRPr lang="es-ES" sz="3200" b="1" dirty="0">
              <a:solidFill>
                <a:srgbClr val="00BCB4"/>
              </a:solidFill>
            </a:endParaRPr>
          </a:p>
        </p:txBody>
      </p:sp>
    </p:spTree>
    <p:extLst>
      <p:ext uri="{BB962C8B-B14F-4D97-AF65-F5344CB8AC3E}">
        <p14:creationId xmlns:p14="http://schemas.microsoft.com/office/powerpoint/2010/main" val="25369175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29436" y="157373"/>
            <a:ext cx="6206860" cy="400110"/>
          </a:xfrm>
          <a:prstGeom prst="rect">
            <a:avLst/>
          </a:prstGeom>
          <a:noFill/>
        </p:spPr>
        <p:txBody>
          <a:bodyPr wrap="square" rtlCol="0">
            <a:spAutoFit/>
          </a:bodyPr>
          <a:lstStyle/>
          <a:p>
            <a:r>
              <a:rPr lang="es-ES" sz="2000" i="1" dirty="0" smtClean="0"/>
              <a:t>Ellas lo hicieron</a:t>
            </a:r>
            <a:endParaRPr lang="es-ES" sz="2000" i="1"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980728"/>
            <a:ext cx="5423520" cy="3627574"/>
          </a:xfrm>
          <a:prstGeom prst="rect">
            <a:avLst/>
          </a:prstGeom>
        </p:spPr>
      </p:pic>
      <p:sp>
        <p:nvSpPr>
          <p:cNvPr id="20" name="12 CuadroTexto"/>
          <p:cNvSpPr txBox="1"/>
          <p:nvPr/>
        </p:nvSpPr>
        <p:spPr>
          <a:xfrm>
            <a:off x="6732240" y="1004535"/>
            <a:ext cx="1944216" cy="1200329"/>
          </a:xfrm>
          <a:prstGeom prst="rect">
            <a:avLst/>
          </a:prstGeom>
          <a:noFill/>
        </p:spPr>
        <p:txBody>
          <a:bodyPr wrap="square" rtlCol="0">
            <a:spAutoFit/>
          </a:bodyPr>
          <a:lstStyle/>
          <a:p>
            <a:pPr algn="r"/>
            <a:r>
              <a:rPr lang="es-ES" sz="3600" b="1" dirty="0" smtClean="0">
                <a:solidFill>
                  <a:srgbClr val="00BCB4"/>
                </a:solidFill>
              </a:rPr>
              <a:t>Marie Curie</a:t>
            </a:r>
            <a:endParaRPr lang="es-ES" sz="3600" b="1" dirty="0">
              <a:solidFill>
                <a:srgbClr val="00BCB4"/>
              </a:solidFill>
            </a:endParaRPr>
          </a:p>
        </p:txBody>
      </p:sp>
      <p:sp>
        <p:nvSpPr>
          <p:cNvPr id="21" name="12 CuadroTexto"/>
          <p:cNvSpPr txBox="1"/>
          <p:nvPr/>
        </p:nvSpPr>
        <p:spPr>
          <a:xfrm>
            <a:off x="539552" y="4797152"/>
            <a:ext cx="7776865" cy="461665"/>
          </a:xfrm>
          <a:prstGeom prst="rect">
            <a:avLst/>
          </a:prstGeom>
          <a:noFill/>
        </p:spPr>
        <p:txBody>
          <a:bodyPr wrap="square" rtlCol="0">
            <a:spAutoFit/>
          </a:bodyPr>
          <a:lstStyle/>
          <a:p>
            <a:r>
              <a:rPr lang="es-ES" sz="2400" b="1" dirty="0" smtClean="0"/>
              <a:t>Teoría de la radioactividad</a:t>
            </a:r>
            <a:endParaRPr lang="es-ES" sz="2400" b="1" dirty="0"/>
          </a:p>
        </p:txBody>
      </p:sp>
    </p:spTree>
    <p:extLst>
      <p:ext uri="{BB962C8B-B14F-4D97-AF65-F5344CB8AC3E}">
        <p14:creationId xmlns:p14="http://schemas.microsoft.com/office/powerpoint/2010/main" val="22154536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29436" y="157373"/>
            <a:ext cx="6206860" cy="400110"/>
          </a:xfrm>
          <a:prstGeom prst="rect">
            <a:avLst/>
          </a:prstGeom>
          <a:noFill/>
        </p:spPr>
        <p:txBody>
          <a:bodyPr wrap="square" rtlCol="0">
            <a:spAutoFit/>
          </a:bodyPr>
          <a:lstStyle/>
          <a:p>
            <a:r>
              <a:rPr lang="es-ES" sz="2000" i="1" dirty="0" smtClean="0"/>
              <a:t>Ellas lo hicieron</a:t>
            </a:r>
            <a:endParaRPr lang="es-ES" sz="2000" i="1" dirty="0"/>
          </a:p>
        </p:txBody>
      </p:sp>
      <p:sp>
        <p:nvSpPr>
          <p:cNvPr id="20" name="12 CuadroTexto"/>
          <p:cNvSpPr txBox="1"/>
          <p:nvPr/>
        </p:nvSpPr>
        <p:spPr>
          <a:xfrm>
            <a:off x="6588224" y="1004535"/>
            <a:ext cx="2088232" cy="1200329"/>
          </a:xfrm>
          <a:prstGeom prst="rect">
            <a:avLst/>
          </a:prstGeom>
          <a:noFill/>
        </p:spPr>
        <p:txBody>
          <a:bodyPr wrap="square" rtlCol="0">
            <a:spAutoFit/>
          </a:bodyPr>
          <a:lstStyle/>
          <a:p>
            <a:pPr algn="r"/>
            <a:r>
              <a:rPr lang="es-ES" sz="3600" b="1" dirty="0" smtClean="0">
                <a:solidFill>
                  <a:srgbClr val="00BCB4"/>
                </a:solidFill>
              </a:rPr>
              <a:t>Margarita Salas</a:t>
            </a:r>
            <a:endParaRPr lang="es-ES" sz="3600" b="1" dirty="0">
              <a:solidFill>
                <a:srgbClr val="00BCB4"/>
              </a:solidFill>
            </a:endParaRPr>
          </a:p>
        </p:txBody>
      </p:sp>
      <p:sp>
        <p:nvSpPr>
          <p:cNvPr id="21" name="12 CuadroTexto"/>
          <p:cNvSpPr txBox="1"/>
          <p:nvPr/>
        </p:nvSpPr>
        <p:spPr>
          <a:xfrm>
            <a:off x="539553" y="4797152"/>
            <a:ext cx="5544616" cy="830997"/>
          </a:xfrm>
          <a:prstGeom prst="rect">
            <a:avLst/>
          </a:prstGeom>
          <a:noFill/>
        </p:spPr>
        <p:txBody>
          <a:bodyPr wrap="square" rtlCol="0">
            <a:spAutoFit/>
          </a:bodyPr>
          <a:lstStyle/>
          <a:p>
            <a:r>
              <a:rPr lang="es-ES" sz="2400" b="1" dirty="0"/>
              <a:t>D</a:t>
            </a:r>
            <a:r>
              <a:rPr lang="es-ES" sz="2400" b="1" dirty="0" smtClean="0"/>
              <a:t>escubrimiento de proteína para amplificar el ADN</a:t>
            </a:r>
            <a:endParaRPr lang="es-ES" sz="2400" b="1" dirty="0"/>
          </a:p>
        </p:txBody>
      </p:sp>
      <p:pic>
        <p:nvPicPr>
          <p:cNvPr id="4" name="Imagen 3"/>
          <p:cNvPicPr>
            <a:picLocks noChangeAspect="1"/>
          </p:cNvPicPr>
          <p:nvPr/>
        </p:nvPicPr>
        <p:blipFill>
          <a:blip r:embed="rId3"/>
          <a:stretch>
            <a:fillRect/>
          </a:stretch>
        </p:blipFill>
        <p:spPr>
          <a:xfrm>
            <a:off x="504056" y="1052736"/>
            <a:ext cx="5652120" cy="3706772"/>
          </a:xfrm>
          <a:prstGeom prst="rect">
            <a:avLst/>
          </a:prstGeom>
        </p:spPr>
      </p:pic>
    </p:spTree>
    <p:extLst>
      <p:ext uri="{BB962C8B-B14F-4D97-AF65-F5344CB8AC3E}">
        <p14:creationId xmlns:p14="http://schemas.microsoft.com/office/powerpoint/2010/main" val="3292894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029436" y="157373"/>
            <a:ext cx="6206860" cy="400110"/>
          </a:xfrm>
          <a:prstGeom prst="rect">
            <a:avLst/>
          </a:prstGeom>
          <a:noFill/>
        </p:spPr>
        <p:txBody>
          <a:bodyPr wrap="square" rtlCol="0">
            <a:spAutoFit/>
          </a:bodyPr>
          <a:lstStyle/>
          <a:p>
            <a:r>
              <a:rPr lang="es-ES" sz="2000" i="1" dirty="0" smtClean="0"/>
              <a:t>Ellas lo hicieron</a:t>
            </a:r>
            <a:endParaRPr lang="es-ES" sz="2000" i="1" dirty="0"/>
          </a:p>
        </p:txBody>
      </p:sp>
      <p:sp>
        <p:nvSpPr>
          <p:cNvPr id="20" name="12 CuadroTexto"/>
          <p:cNvSpPr txBox="1"/>
          <p:nvPr/>
        </p:nvSpPr>
        <p:spPr>
          <a:xfrm>
            <a:off x="6732240" y="1004535"/>
            <a:ext cx="1944216" cy="1200329"/>
          </a:xfrm>
          <a:prstGeom prst="rect">
            <a:avLst/>
          </a:prstGeom>
          <a:noFill/>
        </p:spPr>
        <p:txBody>
          <a:bodyPr wrap="square" rtlCol="0">
            <a:spAutoFit/>
          </a:bodyPr>
          <a:lstStyle/>
          <a:p>
            <a:pPr algn="r"/>
            <a:r>
              <a:rPr lang="es-ES" sz="3600" b="1" dirty="0" smtClean="0">
                <a:solidFill>
                  <a:srgbClr val="00BCB4"/>
                </a:solidFill>
              </a:rPr>
              <a:t>Ada Lovelace</a:t>
            </a:r>
            <a:endParaRPr lang="es-ES" sz="3600" b="1" dirty="0">
              <a:solidFill>
                <a:srgbClr val="00BCB4"/>
              </a:solidFill>
            </a:endParaRPr>
          </a:p>
        </p:txBody>
      </p:sp>
      <p:sp>
        <p:nvSpPr>
          <p:cNvPr id="21" name="12 CuadroTexto"/>
          <p:cNvSpPr txBox="1"/>
          <p:nvPr/>
        </p:nvSpPr>
        <p:spPr>
          <a:xfrm>
            <a:off x="539552" y="4797152"/>
            <a:ext cx="7776865" cy="461665"/>
          </a:xfrm>
          <a:prstGeom prst="rect">
            <a:avLst/>
          </a:prstGeom>
          <a:noFill/>
        </p:spPr>
        <p:txBody>
          <a:bodyPr wrap="square" rtlCol="0">
            <a:spAutoFit/>
          </a:bodyPr>
          <a:lstStyle/>
          <a:p>
            <a:r>
              <a:rPr lang="es-ES" sz="2400" b="1" dirty="0" smtClean="0"/>
              <a:t>La programación informática y el concepto de ordenador</a:t>
            </a:r>
            <a:endParaRPr lang="es-ES" sz="2400" b="1"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03" y="997403"/>
            <a:ext cx="5446800" cy="3631200"/>
          </a:xfrm>
          <a:prstGeom prst="rect">
            <a:avLst/>
          </a:prstGeom>
        </p:spPr>
      </p:pic>
    </p:spTree>
    <p:extLst>
      <p:ext uri="{BB962C8B-B14F-4D97-AF65-F5344CB8AC3E}">
        <p14:creationId xmlns:p14="http://schemas.microsoft.com/office/powerpoint/2010/main" val="236187805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115616" y="1916832"/>
            <a:ext cx="6192688" cy="4637615"/>
          </a:xfrm>
          <a:prstGeom prst="rect">
            <a:avLst/>
          </a:prstGeom>
        </p:spPr>
      </p:pic>
    </p:spTree>
    <p:extLst>
      <p:ext uri="{BB962C8B-B14F-4D97-AF65-F5344CB8AC3E}">
        <p14:creationId xmlns:p14="http://schemas.microsoft.com/office/powerpoint/2010/main" val="13465178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endParaRPr lang="es-ES"/>
          </a:p>
        </p:txBody>
      </p:sp>
      <p:sp>
        <p:nvSpPr>
          <p:cNvPr id="3" name="2 Subtítulo"/>
          <p:cNvSpPr>
            <a:spLocks noGrp="1"/>
          </p:cNvSpPr>
          <p:nvPr>
            <p:ph type="subTitle" idx="1"/>
          </p:nvPr>
        </p:nvSpPr>
        <p:spPr/>
        <p:txBody>
          <a:bodyPr/>
          <a:lstStyle/>
          <a:p>
            <a:endParaRPr lang="es-ES"/>
          </a:p>
        </p:txBody>
      </p:sp>
      <p:pic>
        <p:nvPicPr>
          <p:cNvPr id="1026" name="Picture 2" descr="https://11defebrero.files.wordpress.com/2017/11/cartel-286k.jpe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87" y="0"/>
            <a:ext cx="9235173" cy="6525344"/>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5786" y="2857496"/>
            <a:ext cx="7500990" cy="954107"/>
          </a:xfrm>
          <a:prstGeom prst="rect">
            <a:avLst/>
          </a:prstGeom>
          <a:solidFill>
            <a:schemeClr val="bg1">
              <a:alpha val="63000"/>
            </a:schemeClr>
          </a:solidFill>
        </p:spPr>
        <p:txBody>
          <a:bodyPr wrap="square" rtlCol="0">
            <a:spAutoFit/>
          </a:bodyPr>
          <a:lstStyle/>
          <a:p>
            <a:pPr algn="ctr"/>
            <a:r>
              <a:rPr lang="es-ES" sz="2800" b="1" dirty="0" smtClean="0"/>
              <a:t>Mujer, ciencia y tecnología: </a:t>
            </a:r>
          </a:p>
          <a:p>
            <a:pPr algn="ctr"/>
            <a:r>
              <a:rPr lang="es-ES" sz="2800" b="1" dirty="0"/>
              <a:t>I</a:t>
            </a:r>
            <a:r>
              <a:rPr lang="es-ES" sz="2800" b="1" dirty="0" smtClean="0"/>
              <a:t>ntroducción a la Inteligencia Artificial</a:t>
            </a:r>
            <a:endParaRPr lang="es-ES" sz="2800" b="1" dirty="0"/>
          </a:p>
        </p:txBody>
      </p:sp>
      <p:sp>
        <p:nvSpPr>
          <p:cNvPr id="6" name="5 CuadroTexto"/>
          <p:cNvSpPr txBox="1"/>
          <p:nvPr/>
        </p:nvSpPr>
        <p:spPr>
          <a:xfrm>
            <a:off x="5076056" y="5169386"/>
            <a:ext cx="3638778" cy="677108"/>
          </a:xfrm>
          <a:prstGeom prst="rect">
            <a:avLst/>
          </a:prstGeom>
          <a:solidFill>
            <a:schemeClr val="bg1">
              <a:alpha val="63000"/>
            </a:schemeClr>
          </a:solidFill>
        </p:spPr>
        <p:txBody>
          <a:bodyPr wrap="square" rtlCol="0">
            <a:spAutoFit/>
          </a:bodyPr>
          <a:lstStyle/>
          <a:p>
            <a:pPr algn="r"/>
            <a:r>
              <a:rPr lang="es-ES" sz="2000" b="1" dirty="0" smtClean="0">
                <a:solidFill>
                  <a:schemeClr val="accent2">
                    <a:lumMod val="75000"/>
                  </a:schemeClr>
                </a:solidFill>
              </a:rPr>
              <a:t>Ana Laguna Pradas </a:t>
            </a:r>
          </a:p>
          <a:p>
            <a:pPr algn="r"/>
            <a:r>
              <a:rPr lang="es-ES" dirty="0" smtClean="0">
                <a:solidFill>
                  <a:schemeClr val="accent2">
                    <a:lumMod val="75000"/>
                  </a:schemeClr>
                </a:solidFill>
              </a:rPr>
              <a:t>Cient</a:t>
            </a:r>
            <a:r>
              <a:rPr lang="es-ES" dirty="0">
                <a:solidFill>
                  <a:schemeClr val="accent2">
                    <a:lumMod val="75000"/>
                  </a:schemeClr>
                </a:solidFill>
              </a:rPr>
              <a:t>ífica </a:t>
            </a:r>
            <a:r>
              <a:rPr lang="es-ES" dirty="0" smtClean="0">
                <a:solidFill>
                  <a:schemeClr val="accent2">
                    <a:lumMod val="75000"/>
                  </a:schemeClr>
                </a:solidFill>
              </a:rPr>
              <a:t>de </a:t>
            </a:r>
            <a:r>
              <a:rPr lang="es-ES" dirty="0" smtClean="0">
                <a:solidFill>
                  <a:schemeClr val="accent2">
                    <a:lumMod val="75000"/>
                  </a:schemeClr>
                </a:solidFill>
              </a:rPr>
              <a:t>datos</a:t>
            </a:r>
            <a:endParaRPr lang="es-ES" dirty="0" smtClean="0">
              <a:solidFill>
                <a:schemeClr val="accent2">
                  <a:lumMod val="75000"/>
                </a:schemeClr>
              </a:solidFill>
            </a:endParaRPr>
          </a:p>
        </p:txBody>
      </p:sp>
      <p:pic>
        <p:nvPicPr>
          <p:cNvPr id="4" name="Imagen 3"/>
          <p:cNvPicPr>
            <a:picLocks noChangeAspect="1"/>
          </p:cNvPicPr>
          <p:nvPr/>
        </p:nvPicPr>
        <p:blipFill>
          <a:blip r:embed="rId4"/>
          <a:stretch>
            <a:fillRect/>
          </a:stretch>
        </p:blipFill>
        <p:spPr>
          <a:xfrm>
            <a:off x="6908020" y="5805264"/>
            <a:ext cx="1768436" cy="435165"/>
          </a:xfrm>
          <a:prstGeom prst="rect">
            <a:avLst/>
          </a:prstGeom>
        </p:spPr>
      </p:pic>
      <p:pic>
        <p:nvPicPr>
          <p:cNvPr id="7" name="Imagen 6"/>
          <p:cNvPicPr>
            <a:picLocks noChangeAspect="1"/>
          </p:cNvPicPr>
          <p:nvPr/>
        </p:nvPicPr>
        <p:blipFill>
          <a:blip r:embed="rId5"/>
          <a:stretch>
            <a:fillRect/>
          </a:stretch>
        </p:blipFill>
        <p:spPr>
          <a:xfrm>
            <a:off x="5436096" y="5661248"/>
            <a:ext cx="1296144" cy="616068"/>
          </a:xfrm>
          <a:prstGeom prst="rect">
            <a:avLst/>
          </a:prstGeom>
        </p:spPr>
      </p:pic>
    </p:spTree>
    <p:extLst>
      <p:ext uri="{BB962C8B-B14F-4D97-AF65-F5344CB8AC3E}">
        <p14:creationId xmlns:p14="http://schemas.microsoft.com/office/powerpoint/2010/main" val="23368192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6228184" y="1844824"/>
            <a:ext cx="2331585" cy="3096344"/>
          </a:xfrm>
          <a:prstGeom prst="rect">
            <a:avLst/>
          </a:prstGeom>
        </p:spPr>
      </p:pic>
      <p:pic>
        <p:nvPicPr>
          <p:cNvPr id="7" name="Imagen 6"/>
          <p:cNvPicPr>
            <a:picLocks noChangeAspect="1"/>
          </p:cNvPicPr>
          <p:nvPr/>
        </p:nvPicPr>
        <p:blipFill>
          <a:blip r:embed="rId4"/>
          <a:stretch>
            <a:fillRect/>
          </a:stretch>
        </p:blipFill>
        <p:spPr>
          <a:xfrm>
            <a:off x="1043608" y="2838232"/>
            <a:ext cx="5616624" cy="1609660"/>
          </a:xfrm>
          <a:prstGeom prst="rect">
            <a:avLst/>
          </a:prstGeom>
        </p:spPr>
      </p:pic>
    </p:spTree>
    <p:extLst>
      <p:ext uri="{BB962C8B-B14F-4D97-AF65-F5344CB8AC3E}">
        <p14:creationId xmlns:p14="http://schemas.microsoft.com/office/powerpoint/2010/main" val="8001368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3.googleusercontent.com/2omXdEyA0LGBSb6QhoTOVw9X9Hiyg5z666Jf1kHS-eOdF9nEJtO0jR4LLamCGhKEK0f69z-wbJxNnsx8ZGVPr78wp870zXdlt9iJyU6XY0dGO15kJixMcW8Zgem-MTG8f6v8bKv8l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18" y="2943486"/>
            <a:ext cx="1895701" cy="1503923"/>
          </a:xfrm>
          <a:prstGeom prst="rect">
            <a:avLst/>
          </a:prstGeom>
          <a:noFill/>
          <a:extLst>
            <a:ext uri="{909E8E84-426E-40dd-AFC4-6F175D3DCCD1}">
              <a14:hiddenFill xmlns:a14="http://schemas.microsoft.com/office/drawing/2010/main">
                <a:solidFill>
                  <a:srgbClr val="FFFFFF"/>
                </a:solidFill>
              </a14:hiddenFill>
            </a:ext>
          </a:extLst>
        </p:spPr>
      </p:pic>
      <p:sp>
        <p:nvSpPr>
          <p:cNvPr id="6" name="Shape 813"/>
          <p:cNvSpPr/>
          <p:nvPr/>
        </p:nvSpPr>
        <p:spPr>
          <a:xfrm rot="5400000">
            <a:off x="2831144" y="3540288"/>
            <a:ext cx="343650" cy="174306"/>
          </a:xfrm>
          <a:prstGeom prst="triangle">
            <a:avLst>
              <a:gd name="adj" fmla="val 50000"/>
            </a:avLst>
          </a:prstGeom>
          <a:solidFill>
            <a:srgbClr val="2A86CA"/>
          </a:solidFill>
          <a:ln>
            <a:noFill/>
          </a:ln>
        </p:spPr>
        <p:txBody>
          <a:bodyPr wrap="square" lIns="91425" tIns="91425" rIns="91425" bIns="91425" anchor="ctr" anchorCtr="0">
            <a:noAutofit/>
          </a:bodyPr>
          <a:lstStyle/>
          <a:p>
            <a:pPr lvl="0">
              <a:spcBef>
                <a:spcPts val="0"/>
              </a:spcBef>
              <a:buNone/>
            </a:pPr>
            <a:endParaRPr dirty="0">
              <a:latin typeface="Calibri Normal" charset="0"/>
              <a:ea typeface="Calibri Normal" charset="0"/>
              <a:cs typeface="Calibri Normal" charset="0"/>
            </a:endParaRPr>
          </a:p>
        </p:txBody>
      </p:sp>
      <p:pic>
        <p:nvPicPr>
          <p:cNvPr id="8" name="Picture 4" descr="https://lh3.googleusercontent.com/uMsKXdhFu8EwoCH0Vma7oaIPNss1_XjWLGOBh01DfOtilVm5JABg4yuINWvSu35i_HG25JHxuMYVer_qwlNQ0pQdkW-p2DTgyw557xo3w3qh4VcceGPx0FaMX0d8K_85JG0BfyX8F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300" y="2863319"/>
            <a:ext cx="1817929" cy="16855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lh4.googleusercontent.com/RO-6kAvYd29k9JWW8DSgqef8FcNf4f0BOxKNTCN7IJGublFE1PDYA275ugu-6Y-21RiLCQiOlBpW2IU0QEaKt5CWrfiv8JNgDKhPkg3gclN49ykkoDSQV2j6mIBCVLoCzJ1q1rve7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2930" y="2780928"/>
            <a:ext cx="2105576" cy="1872208"/>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813"/>
          <p:cNvSpPr/>
          <p:nvPr/>
        </p:nvSpPr>
        <p:spPr>
          <a:xfrm rot="5400000">
            <a:off x="5927488" y="3540288"/>
            <a:ext cx="343650" cy="174306"/>
          </a:xfrm>
          <a:prstGeom prst="triangle">
            <a:avLst>
              <a:gd name="adj" fmla="val 50000"/>
            </a:avLst>
          </a:prstGeom>
          <a:solidFill>
            <a:srgbClr val="2A86CA"/>
          </a:solidFill>
          <a:ln>
            <a:noFill/>
          </a:ln>
        </p:spPr>
        <p:txBody>
          <a:bodyPr wrap="square" lIns="91425" tIns="91425" rIns="91425" bIns="91425" anchor="ctr" anchorCtr="0">
            <a:noAutofit/>
          </a:bodyPr>
          <a:lstStyle/>
          <a:p>
            <a:pPr lvl="0">
              <a:spcBef>
                <a:spcPts val="0"/>
              </a:spcBef>
              <a:buNone/>
            </a:pPr>
            <a:endParaRPr dirty="0">
              <a:latin typeface="Calibri Normal" charset="0"/>
              <a:ea typeface="Calibri Normal" charset="0"/>
              <a:cs typeface="Calibri Normal" charset="0"/>
            </a:endParaRPr>
          </a:p>
        </p:txBody>
      </p:sp>
    </p:spTree>
    <p:extLst>
      <p:ext uri="{BB962C8B-B14F-4D97-AF65-F5344CB8AC3E}">
        <p14:creationId xmlns:p14="http://schemas.microsoft.com/office/powerpoint/2010/main" val="401280071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lh4.googleusercontent.com/CQ8zdILRQzmFD-Y_8vElxFJ3DsEGFuq_Uiznq8IvO_CbogQ4onsyDVfOY7FxU8g0E3NlfoPGCe3q8eqEMvboOSAq0mp6mjGRfg48pG_wnhy6Bflb0ZuQTecwuUWAVUPVoSb8jIwm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156" y="2329518"/>
            <a:ext cx="3114780" cy="3178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lh6.googleusercontent.com/938G9uqXuaHTP9SNnUB867k06tz3T9iUP9rv1dcDUR3mZc1LRs4mbLNHi2Vxb-mWCWwOZ71j0mXMtbmIh9-oRySnTpcp3OfP_zhRI3ffH6u2znP5AQawm2oGXHesRsZBfvus1iqHT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560" y="1916832"/>
            <a:ext cx="2694824" cy="38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52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85"/>
          <p:cNvSpPr/>
          <p:nvPr/>
        </p:nvSpPr>
        <p:spPr>
          <a:xfrm flipH="1">
            <a:off x="3679730" y="1827747"/>
            <a:ext cx="4564677" cy="1197745"/>
          </a:xfrm>
          <a:prstGeom prst="uturnArrow">
            <a:avLst>
              <a:gd name="adj1" fmla="val 9815"/>
              <a:gd name="adj2" fmla="val 16661"/>
              <a:gd name="adj3" fmla="val 24355"/>
              <a:gd name="adj4" fmla="val 43921"/>
              <a:gd name="adj5" fmla="val 49070"/>
            </a:avLst>
          </a:prstGeom>
          <a:solidFill>
            <a:srgbClr val="2A86C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None/>
            </a:pPr>
            <a:endParaRPr dirty="0">
              <a:latin typeface="Calibri Normal" charset="0"/>
              <a:ea typeface="Calibri Normal" charset="0"/>
              <a:cs typeface="Calibri Normal" charset="0"/>
            </a:endParaRPr>
          </a:p>
        </p:txBody>
      </p:sp>
      <p:sp>
        <p:nvSpPr>
          <p:cNvPr id="5" name="Shape 786"/>
          <p:cNvSpPr/>
          <p:nvPr/>
        </p:nvSpPr>
        <p:spPr>
          <a:xfrm>
            <a:off x="7308304" y="3276780"/>
            <a:ext cx="1453375" cy="759064"/>
          </a:xfrm>
          <a:prstGeom prst="rect">
            <a:avLst/>
          </a:prstGeom>
          <a:solidFill>
            <a:srgbClr val="277BBB"/>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None/>
            </a:pPr>
            <a:endParaRPr dirty="0">
              <a:solidFill>
                <a:srgbClr val="FFFFFF"/>
              </a:solidFill>
              <a:latin typeface="Calibri Normal" charset="0"/>
              <a:ea typeface="Calibri Normal" charset="0"/>
              <a:cs typeface="Calibri Normal" charset="0"/>
            </a:endParaRPr>
          </a:p>
        </p:txBody>
      </p:sp>
      <p:sp>
        <p:nvSpPr>
          <p:cNvPr id="6" name="Shape 787"/>
          <p:cNvSpPr/>
          <p:nvPr/>
        </p:nvSpPr>
        <p:spPr>
          <a:xfrm rot="10800000">
            <a:off x="3382782" y="4941168"/>
            <a:ext cx="729122" cy="646098"/>
          </a:xfrm>
          <a:prstGeom prst="uturnArrow">
            <a:avLst>
              <a:gd name="adj1" fmla="val 25000"/>
              <a:gd name="adj2" fmla="val 25000"/>
              <a:gd name="adj3" fmla="val 25000"/>
              <a:gd name="adj4" fmla="val 43750"/>
              <a:gd name="adj5" fmla="val 75000"/>
            </a:avLst>
          </a:prstGeom>
          <a:solidFill>
            <a:srgbClr val="2A86C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None/>
            </a:pPr>
            <a:endParaRPr dirty="0">
              <a:latin typeface="Calibri Normal" charset="0"/>
              <a:ea typeface="Calibri Normal" charset="0"/>
              <a:cs typeface="Calibri Normal" charset="0"/>
            </a:endParaRPr>
          </a:p>
        </p:txBody>
      </p:sp>
      <p:sp>
        <p:nvSpPr>
          <p:cNvPr id="9" name="Shape 799"/>
          <p:cNvSpPr txBox="1"/>
          <p:nvPr/>
        </p:nvSpPr>
        <p:spPr>
          <a:xfrm>
            <a:off x="462107" y="1878992"/>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b="1" dirty="0">
                <a:solidFill>
                  <a:srgbClr val="2A86CA"/>
                </a:solidFill>
                <a:latin typeface="Calibri Normal" charset="0"/>
                <a:ea typeface="Calibri Normal" charset="0"/>
                <a:cs typeface="Calibri Normal" charset="0"/>
                <a:sym typeface="Proxima Nova"/>
              </a:rPr>
              <a:t>Training data</a:t>
            </a:r>
          </a:p>
        </p:txBody>
      </p:sp>
      <p:pic>
        <p:nvPicPr>
          <p:cNvPr id="24" name="Shape 814"/>
          <p:cNvPicPr preferRelativeResize="0"/>
          <p:nvPr/>
        </p:nvPicPr>
        <p:blipFill rotWithShape="1">
          <a:blip r:embed="rId3">
            <a:alphaModFix/>
          </a:blip>
          <a:srcRect l="39909" t="37206" r="38275" b="20402"/>
          <a:stretch/>
        </p:blipFill>
        <p:spPr>
          <a:xfrm>
            <a:off x="3154809" y="3276780"/>
            <a:ext cx="1121312" cy="1501653"/>
          </a:xfrm>
          <a:prstGeom prst="rect">
            <a:avLst/>
          </a:prstGeom>
          <a:noFill/>
          <a:ln>
            <a:noFill/>
          </a:ln>
        </p:spPr>
      </p:pic>
      <p:sp>
        <p:nvSpPr>
          <p:cNvPr id="25" name="Shape 815"/>
          <p:cNvSpPr txBox="1"/>
          <p:nvPr/>
        </p:nvSpPr>
        <p:spPr>
          <a:xfrm>
            <a:off x="2922932" y="2605747"/>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b="1" dirty="0">
                <a:solidFill>
                  <a:srgbClr val="2A86CA"/>
                </a:solidFill>
                <a:latin typeface="Calibri Normal" charset="0"/>
                <a:ea typeface="Calibri Normal" charset="0"/>
                <a:cs typeface="Calibri Normal" charset="0"/>
                <a:sym typeface="Proxima Nova"/>
              </a:rPr>
              <a:t>Model learning / patterns</a:t>
            </a:r>
          </a:p>
        </p:txBody>
      </p:sp>
      <p:sp>
        <p:nvSpPr>
          <p:cNvPr id="26" name="Shape 817"/>
          <p:cNvSpPr txBox="1"/>
          <p:nvPr/>
        </p:nvSpPr>
        <p:spPr>
          <a:xfrm>
            <a:off x="505964" y="4221088"/>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b="1" dirty="0">
                <a:solidFill>
                  <a:srgbClr val="2A86CA"/>
                </a:solidFill>
                <a:latin typeface="Calibri Normal" charset="0"/>
                <a:ea typeface="Calibri Normal" charset="0"/>
                <a:cs typeface="Calibri Normal" charset="0"/>
                <a:sym typeface="Proxima Nova"/>
              </a:rPr>
              <a:t>Test data</a:t>
            </a:r>
          </a:p>
        </p:txBody>
      </p:sp>
      <p:sp>
        <p:nvSpPr>
          <p:cNvPr id="35" name="Shape 834"/>
          <p:cNvSpPr txBox="1"/>
          <p:nvPr/>
        </p:nvSpPr>
        <p:spPr>
          <a:xfrm>
            <a:off x="2954236" y="5661248"/>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b="1" dirty="0">
                <a:solidFill>
                  <a:srgbClr val="2A86CA"/>
                </a:solidFill>
                <a:latin typeface="Calibri Negrita" charset="0"/>
                <a:ea typeface="Calibri Negrita" charset="0"/>
                <a:cs typeface="Calibri Negrita" charset="0"/>
                <a:sym typeface="Proxima Nova Semibold"/>
              </a:rPr>
              <a:t>Model adjustments</a:t>
            </a:r>
          </a:p>
        </p:txBody>
      </p:sp>
      <p:sp>
        <p:nvSpPr>
          <p:cNvPr id="36" name="Shape 836"/>
          <p:cNvSpPr txBox="1"/>
          <p:nvPr/>
        </p:nvSpPr>
        <p:spPr>
          <a:xfrm>
            <a:off x="5244157" y="2084147"/>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b="1" dirty="0">
                <a:solidFill>
                  <a:srgbClr val="2A86CA"/>
                </a:solidFill>
                <a:latin typeface="Calibri Negrita" charset="0"/>
                <a:ea typeface="Calibri Negrita" charset="0"/>
                <a:cs typeface="Calibri Negrita" charset="0"/>
                <a:sym typeface="Proxima Nova Semibold"/>
              </a:rPr>
              <a:t>Model adjustments</a:t>
            </a:r>
          </a:p>
        </p:txBody>
      </p:sp>
      <p:sp>
        <p:nvSpPr>
          <p:cNvPr id="37" name="Shape 837"/>
          <p:cNvSpPr txBox="1"/>
          <p:nvPr/>
        </p:nvSpPr>
        <p:spPr>
          <a:xfrm>
            <a:off x="7308304" y="3317614"/>
            <a:ext cx="1512168" cy="710708"/>
          </a:xfrm>
          <a:prstGeom prst="rect">
            <a:avLst/>
          </a:prstGeom>
          <a:noFill/>
          <a:ln>
            <a:noFill/>
          </a:ln>
        </p:spPr>
        <p:txBody>
          <a:bodyPr wrap="square" lIns="91425" tIns="91425" rIns="91425" bIns="91425" anchor="t" anchorCtr="0">
            <a:noAutofit/>
          </a:bodyPr>
          <a:lstStyle/>
          <a:p>
            <a:pPr lvl="0" algn="ctr" rtl="0">
              <a:spcBef>
                <a:spcPts val="0"/>
              </a:spcBef>
              <a:buClr>
                <a:schemeClr val="dk1"/>
              </a:buClr>
              <a:buFont typeface="Arial"/>
              <a:buNone/>
            </a:pPr>
            <a:r>
              <a:rPr lang="en" b="1" dirty="0" smtClean="0">
                <a:solidFill>
                  <a:srgbClr val="FFFFFF"/>
                </a:solidFill>
                <a:latin typeface="Calibri Normal" charset="0"/>
                <a:ea typeface="Calibri Normal" charset="0"/>
                <a:cs typeface="Calibri Normal" charset="0"/>
              </a:rPr>
              <a:t>Mo</a:t>
            </a:r>
            <a:r>
              <a:rPr lang="es-ES_tradnl" b="1" dirty="0" smtClean="0">
                <a:solidFill>
                  <a:srgbClr val="FFFFFF"/>
                </a:solidFill>
                <a:latin typeface="Calibri Normal" charset="0"/>
                <a:ea typeface="Calibri Normal" charset="0"/>
                <a:cs typeface="Calibri Normal" charset="0"/>
              </a:rPr>
              <a:t>del evaluation</a:t>
            </a:r>
            <a:endParaRPr lang="en" b="1" dirty="0">
              <a:solidFill>
                <a:srgbClr val="FFFFFF"/>
              </a:solidFill>
              <a:latin typeface="Calibri Normal" charset="0"/>
              <a:ea typeface="Calibri Normal" charset="0"/>
              <a:cs typeface="Calibri Normal" charset="0"/>
            </a:endParaRPr>
          </a:p>
        </p:txBody>
      </p:sp>
      <p:pic>
        <p:nvPicPr>
          <p:cNvPr id="38" name="Shape 831"/>
          <p:cNvPicPr preferRelativeResize="0"/>
          <p:nvPr/>
        </p:nvPicPr>
        <p:blipFill>
          <a:blip r:embed="rId4">
            <a:alphaModFix/>
          </a:blip>
          <a:stretch>
            <a:fillRect/>
          </a:stretch>
        </p:blipFill>
        <p:spPr>
          <a:xfrm>
            <a:off x="5323575" y="3354348"/>
            <a:ext cx="1212340" cy="1379954"/>
          </a:xfrm>
          <a:prstGeom prst="rect">
            <a:avLst/>
          </a:prstGeom>
          <a:noFill/>
          <a:ln>
            <a:noFill/>
          </a:ln>
        </p:spPr>
      </p:pic>
      <p:sp>
        <p:nvSpPr>
          <p:cNvPr id="39" name="Shape 838"/>
          <p:cNvSpPr txBox="1"/>
          <p:nvPr/>
        </p:nvSpPr>
        <p:spPr>
          <a:xfrm>
            <a:off x="7274716" y="5517232"/>
            <a:ext cx="1473748" cy="391299"/>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b="1" dirty="0">
                <a:solidFill>
                  <a:srgbClr val="2A86CA"/>
                </a:solidFill>
                <a:latin typeface="Calibri Negrita" charset="0"/>
                <a:ea typeface="Calibri Negrita" charset="0"/>
                <a:cs typeface="Calibri Negrita" charset="0"/>
                <a:sym typeface="Proxima Nova Semibold"/>
              </a:rPr>
              <a:t>Minimize error</a:t>
            </a:r>
          </a:p>
          <a:p>
            <a:pPr lvl="0" algn="ctr" rtl="0">
              <a:spcBef>
                <a:spcPts val="0"/>
              </a:spcBef>
              <a:buNone/>
            </a:pPr>
            <a:r>
              <a:rPr lang="en" sz="1200" b="1" dirty="0">
                <a:solidFill>
                  <a:srgbClr val="2A86CA"/>
                </a:solidFill>
                <a:latin typeface="Calibri Negrita" charset="0"/>
                <a:ea typeface="Calibri Negrita" charset="0"/>
                <a:cs typeface="Calibri Negrita" charset="0"/>
                <a:sym typeface="Proxima Nova Semibold"/>
              </a:rPr>
              <a:t>Maximize generalization</a:t>
            </a:r>
          </a:p>
        </p:txBody>
      </p:sp>
      <p:sp>
        <p:nvSpPr>
          <p:cNvPr id="40" name="Shape 813"/>
          <p:cNvSpPr/>
          <p:nvPr/>
        </p:nvSpPr>
        <p:spPr>
          <a:xfrm rot="5400000">
            <a:off x="2691500" y="4150185"/>
            <a:ext cx="342661" cy="186954"/>
          </a:xfrm>
          <a:prstGeom prst="triangle">
            <a:avLst>
              <a:gd name="adj" fmla="val 50000"/>
            </a:avLst>
          </a:prstGeom>
          <a:solidFill>
            <a:srgbClr val="2A86CA"/>
          </a:solidFill>
          <a:ln>
            <a:noFill/>
          </a:ln>
        </p:spPr>
        <p:txBody>
          <a:bodyPr wrap="square" lIns="91425" tIns="91425" rIns="91425" bIns="91425" anchor="ctr" anchorCtr="0">
            <a:noAutofit/>
          </a:bodyPr>
          <a:lstStyle/>
          <a:p>
            <a:pPr lvl="0">
              <a:spcBef>
                <a:spcPts val="0"/>
              </a:spcBef>
              <a:buNone/>
            </a:pPr>
            <a:endParaRPr dirty="0">
              <a:latin typeface="Calibri Normal" charset="0"/>
              <a:ea typeface="Calibri Normal" charset="0"/>
              <a:cs typeface="Calibri Normal" charset="0"/>
            </a:endParaRPr>
          </a:p>
        </p:txBody>
      </p:sp>
      <p:sp>
        <p:nvSpPr>
          <p:cNvPr id="41" name="Shape 832"/>
          <p:cNvSpPr/>
          <p:nvPr/>
        </p:nvSpPr>
        <p:spPr>
          <a:xfrm>
            <a:off x="4745956" y="3984480"/>
            <a:ext cx="383029" cy="527171"/>
          </a:xfrm>
          <a:prstGeom prst="mathPlus">
            <a:avLst>
              <a:gd name="adj1" fmla="val 23520"/>
            </a:avLst>
          </a:prstGeom>
          <a:solidFill>
            <a:srgbClr val="2A86C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None/>
            </a:pPr>
            <a:endParaRPr dirty="0">
              <a:latin typeface="Calibri Normal" charset="0"/>
              <a:ea typeface="Calibri Normal" charset="0"/>
              <a:cs typeface="Calibri Normal" charset="0"/>
            </a:endParaRPr>
          </a:p>
        </p:txBody>
      </p:sp>
      <p:sp>
        <p:nvSpPr>
          <p:cNvPr id="42" name="Shape 833"/>
          <p:cNvSpPr/>
          <p:nvPr/>
        </p:nvSpPr>
        <p:spPr>
          <a:xfrm rot="5400000">
            <a:off x="6798403" y="4150185"/>
            <a:ext cx="342661" cy="186954"/>
          </a:xfrm>
          <a:prstGeom prst="triangle">
            <a:avLst>
              <a:gd name="adj" fmla="val 50000"/>
            </a:avLst>
          </a:prstGeom>
          <a:solidFill>
            <a:srgbClr val="2A86CA"/>
          </a:solidFill>
          <a:ln>
            <a:noFill/>
          </a:ln>
        </p:spPr>
        <p:txBody>
          <a:bodyPr wrap="square" lIns="91425" tIns="91425" rIns="91425" bIns="91425" anchor="ctr" anchorCtr="0">
            <a:noAutofit/>
          </a:bodyPr>
          <a:lstStyle/>
          <a:p>
            <a:pPr lvl="0">
              <a:spcBef>
                <a:spcPts val="0"/>
              </a:spcBef>
              <a:buNone/>
            </a:pPr>
            <a:endParaRPr dirty="0">
              <a:latin typeface="Calibri Normal" charset="0"/>
              <a:ea typeface="Calibri Normal" charset="0"/>
              <a:cs typeface="Calibri Normal" charset="0"/>
            </a:endParaRPr>
          </a:p>
        </p:txBody>
      </p:sp>
      <p:pic>
        <p:nvPicPr>
          <p:cNvPr id="43" name="Shape 839"/>
          <p:cNvPicPr preferRelativeResize="0"/>
          <p:nvPr/>
        </p:nvPicPr>
        <p:blipFill>
          <a:blip r:embed="rId5">
            <a:alphaModFix/>
          </a:blip>
          <a:stretch>
            <a:fillRect/>
          </a:stretch>
        </p:blipFill>
        <p:spPr>
          <a:xfrm>
            <a:off x="7503914" y="4365104"/>
            <a:ext cx="957533" cy="739112"/>
          </a:xfrm>
          <a:prstGeom prst="rect">
            <a:avLst/>
          </a:prstGeom>
          <a:noFill/>
          <a:ln>
            <a:noFill/>
          </a:ln>
        </p:spPr>
      </p:pic>
      <p:cxnSp>
        <p:nvCxnSpPr>
          <p:cNvPr id="45" name="Shape 835"/>
          <p:cNvCxnSpPr/>
          <p:nvPr/>
        </p:nvCxnSpPr>
        <p:spPr>
          <a:xfrm flipV="1">
            <a:off x="2411760" y="4629942"/>
            <a:ext cx="3605544" cy="1607370"/>
          </a:xfrm>
          <a:prstGeom prst="bentConnector3">
            <a:avLst>
              <a:gd name="adj1" fmla="val 97653"/>
            </a:avLst>
          </a:prstGeom>
          <a:noFill/>
          <a:ln w="19050" cap="flat" cmpd="sng">
            <a:solidFill>
              <a:srgbClr val="2A86CA"/>
            </a:solidFill>
            <a:prstDash val="dot"/>
            <a:round/>
            <a:headEnd type="none" w="med" len="med"/>
            <a:tailEnd type="triangle" w="med" len="med"/>
          </a:ln>
        </p:spPr>
      </p:cxnSp>
      <p:pic>
        <p:nvPicPr>
          <p:cNvPr id="65" name="Shape 818"/>
          <p:cNvPicPr preferRelativeResize="0"/>
          <p:nvPr/>
        </p:nvPicPr>
        <p:blipFill>
          <a:blip r:embed="rId6">
            <a:alphaModFix/>
          </a:blip>
          <a:stretch>
            <a:fillRect/>
          </a:stretch>
        </p:blipFill>
        <p:spPr>
          <a:xfrm>
            <a:off x="416656" y="4581447"/>
            <a:ext cx="445910" cy="541200"/>
          </a:xfrm>
          <a:prstGeom prst="rect">
            <a:avLst/>
          </a:prstGeom>
          <a:noFill/>
          <a:ln>
            <a:noFill/>
          </a:ln>
        </p:spPr>
      </p:pic>
      <p:pic>
        <p:nvPicPr>
          <p:cNvPr id="66" name="Shape 819"/>
          <p:cNvPicPr preferRelativeResize="0"/>
          <p:nvPr/>
        </p:nvPicPr>
        <p:blipFill>
          <a:blip r:embed="rId7">
            <a:alphaModFix/>
          </a:blip>
          <a:stretch>
            <a:fillRect/>
          </a:stretch>
        </p:blipFill>
        <p:spPr>
          <a:xfrm>
            <a:off x="897276" y="4582163"/>
            <a:ext cx="445900" cy="540483"/>
          </a:xfrm>
          <a:prstGeom prst="rect">
            <a:avLst/>
          </a:prstGeom>
          <a:noFill/>
          <a:ln>
            <a:noFill/>
          </a:ln>
        </p:spPr>
      </p:pic>
      <p:pic>
        <p:nvPicPr>
          <p:cNvPr id="67" name="Shape 820"/>
          <p:cNvPicPr preferRelativeResize="0"/>
          <p:nvPr/>
        </p:nvPicPr>
        <p:blipFill>
          <a:blip r:embed="rId8">
            <a:alphaModFix/>
          </a:blip>
          <a:stretch>
            <a:fillRect/>
          </a:stretch>
        </p:blipFill>
        <p:spPr>
          <a:xfrm>
            <a:off x="1389136" y="4585325"/>
            <a:ext cx="445900" cy="540467"/>
          </a:xfrm>
          <a:prstGeom prst="rect">
            <a:avLst/>
          </a:prstGeom>
          <a:noFill/>
          <a:ln>
            <a:noFill/>
          </a:ln>
        </p:spPr>
      </p:pic>
      <p:pic>
        <p:nvPicPr>
          <p:cNvPr id="68" name="Shape 821"/>
          <p:cNvPicPr preferRelativeResize="0"/>
          <p:nvPr/>
        </p:nvPicPr>
        <p:blipFill>
          <a:blip r:embed="rId9">
            <a:alphaModFix/>
          </a:blip>
          <a:stretch>
            <a:fillRect/>
          </a:stretch>
        </p:blipFill>
        <p:spPr>
          <a:xfrm>
            <a:off x="1880987" y="4581445"/>
            <a:ext cx="416753" cy="540467"/>
          </a:xfrm>
          <a:prstGeom prst="rect">
            <a:avLst/>
          </a:prstGeom>
          <a:noFill/>
          <a:ln>
            <a:noFill/>
          </a:ln>
        </p:spPr>
      </p:pic>
      <p:pic>
        <p:nvPicPr>
          <p:cNvPr id="69" name="Shape 822"/>
          <p:cNvPicPr preferRelativeResize="0"/>
          <p:nvPr/>
        </p:nvPicPr>
        <p:blipFill>
          <a:blip r:embed="rId10">
            <a:alphaModFix/>
          </a:blip>
          <a:stretch>
            <a:fillRect/>
          </a:stretch>
        </p:blipFill>
        <p:spPr>
          <a:xfrm>
            <a:off x="416661" y="5189076"/>
            <a:ext cx="445900" cy="558921"/>
          </a:xfrm>
          <a:prstGeom prst="rect">
            <a:avLst/>
          </a:prstGeom>
          <a:noFill/>
          <a:ln>
            <a:noFill/>
          </a:ln>
        </p:spPr>
      </p:pic>
      <p:pic>
        <p:nvPicPr>
          <p:cNvPr id="70" name="Shape 823"/>
          <p:cNvPicPr preferRelativeResize="0"/>
          <p:nvPr/>
        </p:nvPicPr>
        <p:blipFill>
          <a:blip r:embed="rId11">
            <a:alphaModFix/>
          </a:blip>
          <a:stretch>
            <a:fillRect/>
          </a:stretch>
        </p:blipFill>
        <p:spPr>
          <a:xfrm>
            <a:off x="897286" y="5189079"/>
            <a:ext cx="445900" cy="558933"/>
          </a:xfrm>
          <a:prstGeom prst="rect">
            <a:avLst/>
          </a:prstGeom>
          <a:noFill/>
          <a:ln>
            <a:noFill/>
          </a:ln>
        </p:spPr>
      </p:pic>
      <p:pic>
        <p:nvPicPr>
          <p:cNvPr id="71" name="Shape 824"/>
          <p:cNvPicPr preferRelativeResize="0"/>
          <p:nvPr/>
        </p:nvPicPr>
        <p:blipFill>
          <a:blip r:embed="rId12">
            <a:alphaModFix/>
          </a:blip>
          <a:stretch>
            <a:fillRect/>
          </a:stretch>
        </p:blipFill>
        <p:spPr>
          <a:xfrm>
            <a:off x="1389136" y="5189079"/>
            <a:ext cx="445900" cy="540467"/>
          </a:xfrm>
          <a:prstGeom prst="rect">
            <a:avLst/>
          </a:prstGeom>
          <a:noFill/>
          <a:ln>
            <a:noFill/>
          </a:ln>
        </p:spPr>
      </p:pic>
      <p:pic>
        <p:nvPicPr>
          <p:cNvPr id="72" name="Shape 825"/>
          <p:cNvPicPr preferRelativeResize="0"/>
          <p:nvPr/>
        </p:nvPicPr>
        <p:blipFill>
          <a:blip r:embed="rId13">
            <a:alphaModFix/>
          </a:blip>
          <a:stretch>
            <a:fillRect/>
          </a:stretch>
        </p:blipFill>
        <p:spPr>
          <a:xfrm>
            <a:off x="1912112" y="5178527"/>
            <a:ext cx="354499" cy="572268"/>
          </a:xfrm>
          <a:prstGeom prst="rect">
            <a:avLst/>
          </a:prstGeom>
          <a:noFill/>
          <a:ln>
            <a:noFill/>
          </a:ln>
        </p:spPr>
      </p:pic>
      <p:pic>
        <p:nvPicPr>
          <p:cNvPr id="73" name="Shape 826"/>
          <p:cNvPicPr preferRelativeResize="0"/>
          <p:nvPr/>
        </p:nvPicPr>
        <p:blipFill>
          <a:blip r:embed="rId14">
            <a:alphaModFix/>
          </a:blip>
          <a:stretch>
            <a:fillRect/>
          </a:stretch>
        </p:blipFill>
        <p:spPr>
          <a:xfrm>
            <a:off x="427886" y="5799472"/>
            <a:ext cx="416750" cy="555667"/>
          </a:xfrm>
          <a:prstGeom prst="rect">
            <a:avLst/>
          </a:prstGeom>
          <a:noFill/>
          <a:ln>
            <a:noFill/>
          </a:ln>
        </p:spPr>
      </p:pic>
      <p:pic>
        <p:nvPicPr>
          <p:cNvPr id="74" name="Shape 827"/>
          <p:cNvPicPr preferRelativeResize="0"/>
          <p:nvPr/>
        </p:nvPicPr>
        <p:blipFill>
          <a:blip r:embed="rId15">
            <a:alphaModFix/>
          </a:blip>
          <a:stretch>
            <a:fillRect/>
          </a:stretch>
        </p:blipFill>
        <p:spPr>
          <a:xfrm>
            <a:off x="895761" y="5800679"/>
            <a:ext cx="445900" cy="558933"/>
          </a:xfrm>
          <a:prstGeom prst="rect">
            <a:avLst/>
          </a:prstGeom>
          <a:noFill/>
          <a:ln>
            <a:noFill/>
          </a:ln>
        </p:spPr>
      </p:pic>
      <p:pic>
        <p:nvPicPr>
          <p:cNvPr id="75" name="Shape 828"/>
          <p:cNvPicPr preferRelativeResize="0"/>
          <p:nvPr/>
        </p:nvPicPr>
        <p:blipFill>
          <a:blip r:embed="rId16">
            <a:alphaModFix/>
          </a:blip>
          <a:stretch>
            <a:fillRect/>
          </a:stretch>
        </p:blipFill>
        <p:spPr>
          <a:xfrm>
            <a:off x="1377911" y="5794245"/>
            <a:ext cx="445900" cy="572267"/>
          </a:xfrm>
          <a:prstGeom prst="rect">
            <a:avLst/>
          </a:prstGeom>
          <a:noFill/>
          <a:ln>
            <a:noFill/>
          </a:ln>
        </p:spPr>
      </p:pic>
      <p:pic>
        <p:nvPicPr>
          <p:cNvPr id="76" name="Shape 829"/>
          <p:cNvPicPr preferRelativeResize="0"/>
          <p:nvPr/>
        </p:nvPicPr>
        <p:blipFill>
          <a:blip r:embed="rId17">
            <a:alphaModFix/>
          </a:blip>
          <a:stretch>
            <a:fillRect/>
          </a:stretch>
        </p:blipFill>
        <p:spPr>
          <a:xfrm>
            <a:off x="1877636" y="5800113"/>
            <a:ext cx="416750" cy="558935"/>
          </a:xfrm>
          <a:prstGeom prst="rect">
            <a:avLst/>
          </a:prstGeom>
          <a:noFill/>
          <a:ln>
            <a:noFill/>
          </a:ln>
        </p:spPr>
      </p:pic>
      <p:grpSp>
        <p:nvGrpSpPr>
          <p:cNvPr id="77" name="Shape 800"/>
          <p:cNvGrpSpPr/>
          <p:nvPr/>
        </p:nvGrpSpPr>
        <p:grpSpPr>
          <a:xfrm>
            <a:off x="402943" y="2389996"/>
            <a:ext cx="1864801" cy="1759084"/>
            <a:chOff x="358825" y="1914113"/>
            <a:chExt cx="1864801" cy="1319313"/>
          </a:xfrm>
        </p:grpSpPr>
        <p:pic>
          <p:nvPicPr>
            <p:cNvPr id="78" name="Shape 801"/>
            <p:cNvPicPr preferRelativeResize="0"/>
            <p:nvPr/>
          </p:nvPicPr>
          <p:blipFill>
            <a:blip r:embed="rId18">
              <a:alphaModFix/>
            </a:blip>
            <a:stretch>
              <a:fillRect/>
            </a:stretch>
          </p:blipFill>
          <p:spPr>
            <a:xfrm>
              <a:off x="358833" y="1914113"/>
              <a:ext cx="411785" cy="405900"/>
            </a:xfrm>
            <a:prstGeom prst="rect">
              <a:avLst/>
            </a:prstGeom>
            <a:noFill/>
            <a:ln>
              <a:noFill/>
            </a:ln>
          </p:spPr>
        </p:pic>
        <p:pic>
          <p:nvPicPr>
            <p:cNvPr id="79" name="Shape 802"/>
            <p:cNvPicPr preferRelativeResize="0"/>
            <p:nvPr/>
          </p:nvPicPr>
          <p:blipFill>
            <a:blip r:embed="rId19">
              <a:alphaModFix/>
            </a:blip>
            <a:stretch>
              <a:fillRect/>
            </a:stretch>
          </p:blipFill>
          <p:spPr>
            <a:xfrm>
              <a:off x="853325" y="1914125"/>
              <a:ext cx="411800" cy="405900"/>
            </a:xfrm>
            <a:prstGeom prst="rect">
              <a:avLst/>
            </a:prstGeom>
            <a:noFill/>
            <a:ln>
              <a:noFill/>
            </a:ln>
          </p:spPr>
        </p:pic>
        <p:pic>
          <p:nvPicPr>
            <p:cNvPr id="80" name="Shape 803"/>
            <p:cNvPicPr preferRelativeResize="0"/>
            <p:nvPr/>
          </p:nvPicPr>
          <p:blipFill>
            <a:blip r:embed="rId20">
              <a:alphaModFix/>
            </a:blip>
            <a:stretch>
              <a:fillRect/>
            </a:stretch>
          </p:blipFill>
          <p:spPr>
            <a:xfrm>
              <a:off x="1332576" y="1914125"/>
              <a:ext cx="411800" cy="405900"/>
            </a:xfrm>
            <a:prstGeom prst="rect">
              <a:avLst/>
            </a:prstGeom>
            <a:noFill/>
            <a:ln>
              <a:noFill/>
            </a:ln>
          </p:spPr>
        </p:pic>
        <p:pic>
          <p:nvPicPr>
            <p:cNvPr id="81" name="Shape 804"/>
            <p:cNvPicPr preferRelativeResize="0"/>
            <p:nvPr/>
          </p:nvPicPr>
          <p:blipFill>
            <a:blip r:embed="rId21">
              <a:alphaModFix/>
            </a:blip>
            <a:stretch>
              <a:fillRect/>
            </a:stretch>
          </p:blipFill>
          <p:spPr>
            <a:xfrm>
              <a:off x="1811825" y="1914125"/>
              <a:ext cx="411800" cy="415756"/>
            </a:xfrm>
            <a:prstGeom prst="rect">
              <a:avLst/>
            </a:prstGeom>
            <a:noFill/>
            <a:ln>
              <a:noFill/>
            </a:ln>
          </p:spPr>
        </p:pic>
        <p:pic>
          <p:nvPicPr>
            <p:cNvPr id="82" name="Shape 805"/>
            <p:cNvPicPr preferRelativeResize="0"/>
            <p:nvPr/>
          </p:nvPicPr>
          <p:blipFill>
            <a:blip r:embed="rId22">
              <a:alphaModFix/>
            </a:blip>
            <a:stretch>
              <a:fillRect/>
            </a:stretch>
          </p:blipFill>
          <p:spPr>
            <a:xfrm>
              <a:off x="358825" y="2384700"/>
              <a:ext cx="411800" cy="405900"/>
            </a:xfrm>
            <a:prstGeom prst="rect">
              <a:avLst/>
            </a:prstGeom>
            <a:noFill/>
            <a:ln>
              <a:noFill/>
            </a:ln>
          </p:spPr>
        </p:pic>
        <p:pic>
          <p:nvPicPr>
            <p:cNvPr id="83" name="Shape 806"/>
            <p:cNvPicPr preferRelativeResize="0"/>
            <p:nvPr/>
          </p:nvPicPr>
          <p:blipFill>
            <a:blip r:embed="rId23">
              <a:alphaModFix/>
            </a:blip>
            <a:stretch>
              <a:fillRect/>
            </a:stretch>
          </p:blipFill>
          <p:spPr>
            <a:xfrm>
              <a:off x="853325" y="2384700"/>
              <a:ext cx="411800" cy="405900"/>
            </a:xfrm>
            <a:prstGeom prst="rect">
              <a:avLst/>
            </a:prstGeom>
            <a:noFill/>
            <a:ln>
              <a:noFill/>
            </a:ln>
          </p:spPr>
        </p:pic>
        <p:pic>
          <p:nvPicPr>
            <p:cNvPr id="84" name="Shape 807"/>
            <p:cNvPicPr preferRelativeResize="0"/>
            <p:nvPr/>
          </p:nvPicPr>
          <p:blipFill>
            <a:blip r:embed="rId24">
              <a:alphaModFix/>
            </a:blip>
            <a:stretch>
              <a:fillRect/>
            </a:stretch>
          </p:blipFill>
          <p:spPr>
            <a:xfrm>
              <a:off x="1332575" y="2384700"/>
              <a:ext cx="411800" cy="405900"/>
            </a:xfrm>
            <a:prstGeom prst="rect">
              <a:avLst/>
            </a:prstGeom>
            <a:noFill/>
            <a:ln>
              <a:noFill/>
            </a:ln>
          </p:spPr>
        </p:pic>
        <p:pic>
          <p:nvPicPr>
            <p:cNvPr id="85" name="Shape 808"/>
            <p:cNvPicPr preferRelativeResize="0"/>
            <p:nvPr/>
          </p:nvPicPr>
          <p:blipFill>
            <a:blip r:embed="rId25">
              <a:alphaModFix/>
            </a:blip>
            <a:stretch>
              <a:fillRect/>
            </a:stretch>
          </p:blipFill>
          <p:spPr>
            <a:xfrm>
              <a:off x="1811825" y="2384700"/>
              <a:ext cx="411800" cy="405900"/>
            </a:xfrm>
            <a:prstGeom prst="rect">
              <a:avLst/>
            </a:prstGeom>
            <a:noFill/>
            <a:ln>
              <a:noFill/>
            </a:ln>
          </p:spPr>
        </p:pic>
        <p:pic>
          <p:nvPicPr>
            <p:cNvPr id="86" name="Shape 809"/>
            <p:cNvPicPr preferRelativeResize="0"/>
            <p:nvPr/>
          </p:nvPicPr>
          <p:blipFill>
            <a:blip r:embed="rId26">
              <a:alphaModFix/>
            </a:blip>
            <a:stretch>
              <a:fillRect/>
            </a:stretch>
          </p:blipFill>
          <p:spPr>
            <a:xfrm>
              <a:off x="358825" y="2831397"/>
              <a:ext cx="411800" cy="397841"/>
            </a:xfrm>
            <a:prstGeom prst="rect">
              <a:avLst/>
            </a:prstGeom>
            <a:noFill/>
            <a:ln>
              <a:noFill/>
            </a:ln>
          </p:spPr>
        </p:pic>
        <p:pic>
          <p:nvPicPr>
            <p:cNvPr id="87" name="Shape 810"/>
            <p:cNvPicPr preferRelativeResize="0"/>
            <p:nvPr/>
          </p:nvPicPr>
          <p:blipFill>
            <a:blip r:embed="rId27">
              <a:alphaModFix/>
            </a:blip>
            <a:stretch>
              <a:fillRect/>
            </a:stretch>
          </p:blipFill>
          <p:spPr>
            <a:xfrm>
              <a:off x="853325" y="2835600"/>
              <a:ext cx="411800" cy="397825"/>
            </a:xfrm>
            <a:prstGeom prst="rect">
              <a:avLst/>
            </a:prstGeom>
            <a:noFill/>
            <a:ln>
              <a:noFill/>
            </a:ln>
          </p:spPr>
        </p:pic>
        <p:pic>
          <p:nvPicPr>
            <p:cNvPr id="88" name="Shape 811"/>
            <p:cNvPicPr preferRelativeResize="0"/>
            <p:nvPr/>
          </p:nvPicPr>
          <p:blipFill>
            <a:blip r:embed="rId28">
              <a:alphaModFix/>
            </a:blip>
            <a:stretch>
              <a:fillRect/>
            </a:stretch>
          </p:blipFill>
          <p:spPr>
            <a:xfrm>
              <a:off x="1332575" y="2831400"/>
              <a:ext cx="411800" cy="397825"/>
            </a:xfrm>
            <a:prstGeom prst="rect">
              <a:avLst/>
            </a:prstGeom>
            <a:noFill/>
            <a:ln>
              <a:noFill/>
            </a:ln>
          </p:spPr>
        </p:pic>
        <p:pic>
          <p:nvPicPr>
            <p:cNvPr id="89" name="Shape 812"/>
            <p:cNvPicPr preferRelativeResize="0"/>
            <p:nvPr/>
          </p:nvPicPr>
          <p:blipFill>
            <a:blip r:embed="rId29">
              <a:alphaModFix/>
            </a:blip>
            <a:stretch>
              <a:fillRect/>
            </a:stretch>
          </p:blipFill>
          <p:spPr>
            <a:xfrm>
              <a:off x="1811825" y="2831400"/>
              <a:ext cx="411801" cy="397825"/>
            </a:xfrm>
            <a:prstGeom prst="rect">
              <a:avLst/>
            </a:prstGeom>
            <a:noFill/>
            <a:ln>
              <a:noFill/>
            </a:ln>
          </p:spPr>
        </p:pic>
      </p:grpSp>
    </p:spTree>
    <p:extLst>
      <p:ext uri="{BB962C8B-B14F-4D97-AF65-F5344CB8AC3E}">
        <p14:creationId xmlns:p14="http://schemas.microsoft.com/office/powerpoint/2010/main" val="1030958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 y="-669360"/>
            <a:ext cx="8759172" cy="7531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30503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endParaRPr lang="es-ES"/>
          </a:p>
        </p:txBody>
      </p:sp>
      <p:sp>
        <p:nvSpPr>
          <p:cNvPr id="3" name="2 Subtítulo"/>
          <p:cNvSpPr>
            <a:spLocks noGrp="1"/>
          </p:cNvSpPr>
          <p:nvPr>
            <p:ph type="subTitle" idx="1"/>
          </p:nvPr>
        </p:nvSpPr>
        <p:spPr/>
        <p:txBody>
          <a:bodyPr/>
          <a:lstStyle/>
          <a:p>
            <a:endParaRPr lang="es-ES"/>
          </a:p>
        </p:txBody>
      </p:sp>
      <p:pic>
        <p:nvPicPr>
          <p:cNvPr id="1026" name="Picture 2" descr="https://11defebrero.files.wordpress.com/2017/11/cartel-286k.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9" y="3735"/>
            <a:ext cx="9235173" cy="6525344"/>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5786" y="2857496"/>
            <a:ext cx="7500990" cy="769441"/>
          </a:xfrm>
          <a:prstGeom prst="rect">
            <a:avLst/>
          </a:prstGeom>
          <a:solidFill>
            <a:schemeClr val="bg1">
              <a:alpha val="63000"/>
            </a:schemeClr>
          </a:solidFill>
        </p:spPr>
        <p:txBody>
          <a:bodyPr wrap="square" rtlCol="0">
            <a:spAutoFit/>
          </a:bodyPr>
          <a:lstStyle/>
          <a:p>
            <a:pPr algn="ctr"/>
            <a:r>
              <a:rPr lang="es-ES" sz="4400" b="1" dirty="0" smtClean="0"/>
              <a:t>¡Muchas gracias!</a:t>
            </a:r>
            <a:endParaRPr lang="es-ES" sz="4400" b="1" dirty="0"/>
          </a:p>
        </p:txBody>
      </p:sp>
    </p:spTree>
    <p:extLst>
      <p:ext uri="{BB962C8B-B14F-4D97-AF65-F5344CB8AC3E}">
        <p14:creationId xmlns:p14="http://schemas.microsoft.com/office/powerpoint/2010/main" val="5229349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352475" y="585540"/>
            <a:ext cx="7780365" cy="2411412"/>
          </a:xfrm>
        </p:spPr>
        <p:txBody>
          <a:bodyPr>
            <a:normAutofit/>
          </a:bodyPr>
          <a:lstStyle/>
          <a:p>
            <a:r>
              <a:rPr lang="es-ES" cap="none" dirty="0" smtClean="0"/>
              <a:t>¿Qué es la ciencia?</a:t>
            </a:r>
            <a:endParaRPr lang="es-ES" cap="none" dirty="0"/>
          </a:p>
        </p:txBody>
      </p:sp>
      <p:pic>
        <p:nvPicPr>
          <p:cNvPr id="2" name="Imagen 1"/>
          <p:cNvPicPr>
            <a:picLocks noChangeAspect="1"/>
          </p:cNvPicPr>
          <p:nvPr/>
        </p:nvPicPr>
        <p:blipFill>
          <a:blip r:embed="rId3"/>
          <a:stretch>
            <a:fillRect/>
          </a:stretch>
        </p:blipFill>
        <p:spPr>
          <a:xfrm>
            <a:off x="3347864" y="1700808"/>
            <a:ext cx="4752528" cy="3534693"/>
          </a:xfrm>
          <a:prstGeom prst="rect">
            <a:avLst/>
          </a:prstGeom>
        </p:spPr>
      </p:pic>
      <p:sp>
        <p:nvSpPr>
          <p:cNvPr id="5" name="3 Título"/>
          <p:cNvSpPr txBox="1">
            <a:spLocks/>
          </p:cNvSpPr>
          <p:nvPr/>
        </p:nvSpPr>
        <p:spPr>
          <a:xfrm>
            <a:off x="323528" y="5373216"/>
            <a:ext cx="6840760" cy="2339404"/>
          </a:xfrm>
          <a:prstGeom prst="rect">
            <a:avLst/>
          </a:prstGeom>
        </p:spPr>
        <p:txBody>
          <a:bodyPr vert="horz" lIns="91440" tIns="45720" rIns="91440" bIns="45720" rtlCol="0" anchor="t">
            <a:normAutofit/>
          </a:bodyPr>
          <a:lstStyle>
            <a:lvl1pPr algn="l" defTabSz="914400" rtl="0" eaLnBrk="1" latinLnBrk="0" hangingPunct="1">
              <a:spcBef>
                <a:spcPct val="0"/>
              </a:spcBef>
              <a:buNone/>
              <a:defRPr sz="4000" b="1" kern="1200" cap="all">
                <a:solidFill>
                  <a:srgbClr val="00BCB4"/>
                </a:solidFill>
                <a:latin typeface="+mj-lt"/>
                <a:ea typeface="+mj-ea"/>
                <a:cs typeface="+mj-cs"/>
              </a:defRPr>
            </a:lvl1pPr>
          </a:lstStyle>
          <a:p>
            <a:r>
              <a:rPr lang="es-ES" cap="none" dirty="0" smtClean="0"/>
              <a:t>¿Qué aporta a la sociedad?</a:t>
            </a:r>
            <a:endParaRPr lang="es-ES" cap="none" dirty="0"/>
          </a:p>
        </p:txBody>
      </p:sp>
    </p:spTree>
    <p:extLst>
      <p:ext uri="{BB962C8B-B14F-4D97-AF65-F5344CB8AC3E}">
        <p14:creationId xmlns:p14="http://schemas.microsoft.com/office/powerpoint/2010/main" val="17734425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Gráfico"/>
          <p:cNvGraphicFramePr/>
          <p:nvPr>
            <p:extLst>
              <p:ext uri="{D42A27DB-BD31-4B8C-83A1-F6EECF244321}">
                <p14:modId xmlns:p14="http://schemas.microsoft.com/office/powerpoint/2010/main" val="2662240067"/>
              </p:ext>
            </p:extLst>
          </p:nvPr>
        </p:nvGraphicFramePr>
        <p:xfrm>
          <a:off x="539552" y="1124744"/>
          <a:ext cx="7128792" cy="4752528"/>
        </p:xfrm>
        <a:graphic>
          <a:graphicData uri="http://schemas.openxmlformats.org/drawingml/2006/chart">
            <c:chart xmlns:c="http://schemas.openxmlformats.org/drawingml/2006/chart" xmlns:r="http://schemas.openxmlformats.org/officeDocument/2006/relationships" r:id="rId3"/>
          </a:graphicData>
        </a:graphic>
      </p:graphicFrame>
      <p:sp>
        <p:nvSpPr>
          <p:cNvPr id="10" name="9 CuadroTexto"/>
          <p:cNvSpPr txBox="1"/>
          <p:nvPr/>
        </p:nvSpPr>
        <p:spPr>
          <a:xfrm>
            <a:off x="179512" y="6488668"/>
            <a:ext cx="5760640" cy="338554"/>
          </a:xfrm>
          <a:prstGeom prst="rect">
            <a:avLst/>
          </a:prstGeom>
          <a:noFill/>
        </p:spPr>
        <p:txBody>
          <a:bodyPr wrap="square" rtlCol="0">
            <a:spAutoFit/>
          </a:bodyPr>
          <a:lstStyle/>
          <a:p>
            <a:r>
              <a:rPr lang="es-ES" sz="1600" i="1" dirty="0" err="1" smtClean="0"/>
              <a:t>Fecyt</a:t>
            </a:r>
            <a:r>
              <a:rPr lang="es-ES" sz="1600" i="1" dirty="0" smtClean="0"/>
              <a:t>: Encuesta percepción social de la ciencia, 2016</a:t>
            </a:r>
            <a:endParaRPr lang="es-ES" sz="1600" i="1" dirty="0"/>
          </a:p>
        </p:txBody>
      </p:sp>
      <p:sp>
        <p:nvSpPr>
          <p:cNvPr id="6" name="5 CuadroTexto"/>
          <p:cNvSpPr txBox="1"/>
          <p:nvPr/>
        </p:nvSpPr>
        <p:spPr>
          <a:xfrm>
            <a:off x="1029436" y="157373"/>
            <a:ext cx="3744416" cy="400110"/>
          </a:xfrm>
          <a:prstGeom prst="rect">
            <a:avLst/>
          </a:prstGeom>
          <a:noFill/>
        </p:spPr>
        <p:txBody>
          <a:bodyPr wrap="square" rtlCol="0">
            <a:spAutoFit/>
          </a:bodyPr>
          <a:lstStyle/>
          <a:p>
            <a:r>
              <a:rPr lang="es-ES" sz="2000" i="1" dirty="0" smtClean="0"/>
              <a:t>¿Qué nos interesa?</a:t>
            </a:r>
            <a:endParaRPr lang="es-ES" sz="2000" i="1" dirty="0"/>
          </a:p>
        </p:txBody>
      </p:sp>
    </p:spTree>
    <p:extLst>
      <p:ext uri="{BB962C8B-B14F-4D97-AF65-F5344CB8AC3E}">
        <p14:creationId xmlns:p14="http://schemas.microsoft.com/office/powerpoint/2010/main" val="40746036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Gráfico"/>
          <p:cNvGraphicFramePr/>
          <p:nvPr>
            <p:extLst>
              <p:ext uri="{D42A27DB-BD31-4B8C-83A1-F6EECF244321}">
                <p14:modId xmlns:p14="http://schemas.microsoft.com/office/powerpoint/2010/main" val="3483068965"/>
              </p:ext>
            </p:extLst>
          </p:nvPr>
        </p:nvGraphicFramePr>
        <p:xfrm>
          <a:off x="539552" y="1124744"/>
          <a:ext cx="7128792" cy="4752528"/>
        </p:xfrm>
        <a:graphic>
          <a:graphicData uri="http://schemas.openxmlformats.org/drawingml/2006/chart">
            <c:chart xmlns:c="http://schemas.openxmlformats.org/drawingml/2006/chart" xmlns:r="http://schemas.openxmlformats.org/officeDocument/2006/relationships" r:id="rId3"/>
          </a:graphicData>
        </a:graphic>
      </p:graphicFrame>
      <p:sp>
        <p:nvSpPr>
          <p:cNvPr id="10" name="9 CuadroTexto"/>
          <p:cNvSpPr txBox="1"/>
          <p:nvPr/>
        </p:nvSpPr>
        <p:spPr>
          <a:xfrm>
            <a:off x="179512" y="6488668"/>
            <a:ext cx="5760640" cy="338554"/>
          </a:xfrm>
          <a:prstGeom prst="rect">
            <a:avLst/>
          </a:prstGeom>
          <a:noFill/>
        </p:spPr>
        <p:txBody>
          <a:bodyPr wrap="square" rtlCol="0">
            <a:spAutoFit/>
          </a:bodyPr>
          <a:lstStyle/>
          <a:p>
            <a:r>
              <a:rPr lang="es-ES" sz="1600" i="1" dirty="0" err="1" smtClean="0"/>
              <a:t>Fecyt</a:t>
            </a:r>
            <a:r>
              <a:rPr lang="es-ES" sz="1600" i="1" dirty="0" smtClean="0"/>
              <a:t>: Encuesta percepción social de la ciencia, 2016</a:t>
            </a:r>
            <a:endParaRPr lang="es-ES" sz="1600" i="1" dirty="0"/>
          </a:p>
        </p:txBody>
      </p:sp>
      <p:sp>
        <p:nvSpPr>
          <p:cNvPr id="6" name="5 Rectángulo redondeado"/>
          <p:cNvSpPr/>
          <p:nvPr/>
        </p:nvSpPr>
        <p:spPr>
          <a:xfrm>
            <a:off x="863588" y="3573016"/>
            <a:ext cx="6300700" cy="360040"/>
          </a:xfrm>
          <a:prstGeom prst="roundRect">
            <a:avLst/>
          </a:prstGeom>
          <a:noFill/>
          <a:ln w="28575">
            <a:solidFill>
              <a:srgbClr val="00BC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 name="2 Conector recto de flecha"/>
          <p:cNvCxnSpPr/>
          <p:nvPr/>
        </p:nvCxnSpPr>
        <p:spPr>
          <a:xfrm>
            <a:off x="5796136" y="4149080"/>
            <a:ext cx="1296144" cy="0"/>
          </a:xfrm>
          <a:prstGeom prst="straightConnector1">
            <a:avLst/>
          </a:prstGeom>
          <a:ln w="34925">
            <a:headEnd type="triangle"/>
            <a:tailEnd type="triangle"/>
          </a:ln>
        </p:spPr>
        <p:style>
          <a:lnRef idx="1">
            <a:schemeClr val="accent2"/>
          </a:lnRef>
          <a:fillRef idx="0">
            <a:schemeClr val="accent2"/>
          </a:fillRef>
          <a:effectRef idx="0">
            <a:schemeClr val="accent2"/>
          </a:effectRef>
          <a:fontRef idx="minor">
            <a:schemeClr val="tx1"/>
          </a:fontRef>
        </p:style>
      </p:cxnSp>
      <p:sp>
        <p:nvSpPr>
          <p:cNvPr id="9" name="8 CuadroTexto"/>
          <p:cNvSpPr txBox="1"/>
          <p:nvPr/>
        </p:nvSpPr>
        <p:spPr>
          <a:xfrm>
            <a:off x="1029436" y="157373"/>
            <a:ext cx="6062844" cy="400110"/>
          </a:xfrm>
          <a:prstGeom prst="rect">
            <a:avLst/>
          </a:prstGeom>
          <a:noFill/>
        </p:spPr>
        <p:txBody>
          <a:bodyPr wrap="square" rtlCol="0">
            <a:spAutoFit/>
          </a:bodyPr>
          <a:lstStyle/>
          <a:p>
            <a:r>
              <a:rPr lang="es-ES" sz="2000" i="1" dirty="0" smtClean="0"/>
              <a:t>¿Qué nos interesa</a:t>
            </a:r>
            <a:r>
              <a:rPr lang="es-ES" sz="2000" i="1" dirty="0" smtClean="0"/>
              <a:t>? (Diferencia entre hombres y mujeres)</a:t>
            </a:r>
            <a:endParaRPr lang="es-ES" sz="2000" i="1" dirty="0"/>
          </a:p>
        </p:txBody>
      </p:sp>
    </p:spTree>
    <p:extLst>
      <p:ext uri="{BB962C8B-B14F-4D97-AF65-F5344CB8AC3E}">
        <p14:creationId xmlns:p14="http://schemas.microsoft.com/office/powerpoint/2010/main" val="4049309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6 Gráfico"/>
          <p:cNvGraphicFramePr/>
          <p:nvPr>
            <p:extLst>
              <p:ext uri="{D42A27DB-BD31-4B8C-83A1-F6EECF244321}">
                <p14:modId xmlns:p14="http://schemas.microsoft.com/office/powerpoint/2010/main" val="602938564"/>
              </p:ext>
            </p:extLst>
          </p:nvPr>
        </p:nvGraphicFramePr>
        <p:xfrm>
          <a:off x="539552" y="1124744"/>
          <a:ext cx="7128792" cy="4752528"/>
        </p:xfrm>
        <a:graphic>
          <a:graphicData uri="http://schemas.openxmlformats.org/drawingml/2006/chart">
            <c:chart xmlns:c="http://schemas.openxmlformats.org/drawingml/2006/chart" xmlns:r="http://schemas.openxmlformats.org/officeDocument/2006/relationships" r:id="rId3"/>
          </a:graphicData>
        </a:graphic>
      </p:graphicFrame>
      <p:sp>
        <p:nvSpPr>
          <p:cNvPr id="5" name="4 CuadroTexto"/>
          <p:cNvSpPr txBox="1"/>
          <p:nvPr/>
        </p:nvSpPr>
        <p:spPr>
          <a:xfrm>
            <a:off x="1029436" y="157373"/>
            <a:ext cx="5198748" cy="400110"/>
          </a:xfrm>
          <a:prstGeom prst="rect">
            <a:avLst/>
          </a:prstGeom>
          <a:noFill/>
        </p:spPr>
        <p:txBody>
          <a:bodyPr wrap="square" rtlCol="0">
            <a:spAutoFit/>
          </a:bodyPr>
          <a:lstStyle/>
          <a:p>
            <a:r>
              <a:rPr lang="es-ES" sz="2000" i="1" dirty="0" smtClean="0"/>
              <a:t>Profesiones de la CIENCIA </a:t>
            </a:r>
            <a:r>
              <a:rPr lang="es-ES" sz="2000" i="1" dirty="0" smtClean="0"/>
              <a:t>más valoradas</a:t>
            </a:r>
            <a:endParaRPr lang="es-ES" sz="2000" i="1" dirty="0"/>
          </a:p>
        </p:txBody>
      </p:sp>
      <p:sp>
        <p:nvSpPr>
          <p:cNvPr id="10" name="9 CuadroTexto"/>
          <p:cNvSpPr txBox="1"/>
          <p:nvPr/>
        </p:nvSpPr>
        <p:spPr>
          <a:xfrm>
            <a:off x="179512" y="6488668"/>
            <a:ext cx="5760640" cy="338554"/>
          </a:xfrm>
          <a:prstGeom prst="rect">
            <a:avLst/>
          </a:prstGeom>
          <a:noFill/>
        </p:spPr>
        <p:txBody>
          <a:bodyPr wrap="square" rtlCol="0">
            <a:spAutoFit/>
          </a:bodyPr>
          <a:lstStyle/>
          <a:p>
            <a:r>
              <a:rPr lang="es-ES" sz="1600" i="1" dirty="0" err="1" smtClean="0"/>
              <a:t>Fecyt</a:t>
            </a:r>
            <a:r>
              <a:rPr lang="es-ES" sz="1600" i="1" dirty="0" smtClean="0"/>
              <a:t>: Encuesta percepción social de la ciencia, 2016</a:t>
            </a:r>
            <a:endParaRPr lang="es-ES" sz="1600" i="1" dirty="0"/>
          </a:p>
        </p:txBody>
      </p:sp>
    </p:spTree>
    <p:extLst>
      <p:ext uri="{BB962C8B-B14F-4D97-AF65-F5344CB8AC3E}">
        <p14:creationId xmlns:p14="http://schemas.microsoft.com/office/powerpoint/2010/main" val="22372985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4515197"/>
            <a:ext cx="7772400" cy="1362075"/>
          </a:xfrm>
        </p:spPr>
        <p:txBody>
          <a:bodyPr/>
          <a:lstStyle/>
          <a:p>
            <a:r>
              <a:rPr lang="es-ES" dirty="0" smtClean="0"/>
              <a:t>Nueva disciplina: </a:t>
            </a:r>
            <a:br>
              <a:rPr lang="es-ES" dirty="0" smtClean="0"/>
            </a:br>
            <a:r>
              <a:rPr lang="es-ES" dirty="0"/>
              <a:t>	</a:t>
            </a:r>
            <a:r>
              <a:rPr lang="es-ES" dirty="0" smtClean="0"/>
              <a:t>Ciencia de datos</a:t>
            </a:r>
            <a:endParaRPr lang="es-ES" dirty="0"/>
          </a:p>
        </p:txBody>
      </p:sp>
      <p:pic>
        <p:nvPicPr>
          <p:cNvPr id="3" name="Imagen 2"/>
          <p:cNvPicPr>
            <a:picLocks noChangeAspect="1"/>
          </p:cNvPicPr>
          <p:nvPr/>
        </p:nvPicPr>
        <p:blipFill>
          <a:blip r:embed="rId3"/>
          <a:stretch>
            <a:fillRect/>
          </a:stretch>
        </p:blipFill>
        <p:spPr>
          <a:xfrm>
            <a:off x="323528" y="1988840"/>
            <a:ext cx="3312368" cy="2420888"/>
          </a:xfrm>
          <a:prstGeom prst="rect">
            <a:avLst/>
          </a:prstGeom>
        </p:spPr>
      </p:pic>
      <p:pic>
        <p:nvPicPr>
          <p:cNvPr id="4" name="Imagen 3"/>
          <p:cNvPicPr>
            <a:picLocks noChangeAspect="1"/>
          </p:cNvPicPr>
          <p:nvPr/>
        </p:nvPicPr>
        <p:blipFill>
          <a:blip r:embed="rId4"/>
          <a:stretch>
            <a:fillRect/>
          </a:stretch>
        </p:blipFill>
        <p:spPr>
          <a:xfrm>
            <a:off x="5508104" y="3226296"/>
            <a:ext cx="3034004" cy="1714872"/>
          </a:xfrm>
          <a:prstGeom prst="rect">
            <a:avLst/>
          </a:prstGeom>
        </p:spPr>
      </p:pic>
      <p:pic>
        <p:nvPicPr>
          <p:cNvPr id="5" name="Imagen 4"/>
          <p:cNvPicPr>
            <a:picLocks noChangeAspect="1"/>
          </p:cNvPicPr>
          <p:nvPr/>
        </p:nvPicPr>
        <p:blipFill>
          <a:blip r:embed="rId5"/>
          <a:stretch>
            <a:fillRect/>
          </a:stretch>
        </p:blipFill>
        <p:spPr>
          <a:xfrm>
            <a:off x="3923928" y="620688"/>
            <a:ext cx="4464496" cy="2340260"/>
          </a:xfrm>
          <a:prstGeom prst="rect">
            <a:avLst/>
          </a:prstGeom>
        </p:spPr>
      </p:pic>
    </p:spTree>
    <p:extLst>
      <p:ext uri="{BB962C8B-B14F-4D97-AF65-F5344CB8AC3E}">
        <p14:creationId xmlns:p14="http://schemas.microsoft.com/office/powerpoint/2010/main" val="41535254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401"/>
          <p:cNvPicPr preferRelativeResize="0"/>
          <p:nvPr/>
        </p:nvPicPr>
        <p:blipFill rotWithShape="1">
          <a:blip r:embed="rId3">
            <a:alphaModFix/>
          </a:blip>
          <a:srcRect b="18910"/>
          <a:stretch/>
        </p:blipFill>
        <p:spPr>
          <a:xfrm>
            <a:off x="611560" y="1844824"/>
            <a:ext cx="7992888" cy="4608512"/>
          </a:xfrm>
          <a:prstGeom prst="rect">
            <a:avLst/>
          </a:prstGeom>
          <a:noFill/>
          <a:ln>
            <a:noFill/>
          </a:ln>
        </p:spPr>
      </p:pic>
    </p:spTree>
    <p:extLst>
      <p:ext uri="{BB962C8B-B14F-4D97-AF65-F5344CB8AC3E}">
        <p14:creationId xmlns:p14="http://schemas.microsoft.com/office/powerpoint/2010/main" val="1922701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51520" y="2985986"/>
            <a:ext cx="5040560" cy="3685209"/>
          </a:xfrm>
          <a:prstGeom prst="rect">
            <a:avLst/>
          </a:prstGeom>
        </p:spPr>
      </p:pic>
      <p:pic>
        <p:nvPicPr>
          <p:cNvPr id="4" name="Imagen 3"/>
          <p:cNvPicPr>
            <a:picLocks noChangeAspect="1"/>
          </p:cNvPicPr>
          <p:nvPr/>
        </p:nvPicPr>
        <p:blipFill>
          <a:blip r:embed="rId4"/>
          <a:stretch>
            <a:fillRect/>
          </a:stretch>
        </p:blipFill>
        <p:spPr>
          <a:xfrm>
            <a:off x="3671949" y="332656"/>
            <a:ext cx="5444852" cy="3100423"/>
          </a:xfrm>
          <a:prstGeom prst="rect">
            <a:avLst/>
          </a:prstGeom>
        </p:spPr>
      </p:pic>
    </p:spTree>
    <p:extLst>
      <p:ext uri="{BB962C8B-B14F-4D97-AF65-F5344CB8AC3E}">
        <p14:creationId xmlns:p14="http://schemas.microsoft.com/office/powerpoint/2010/main" val="4903959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16764</TotalTime>
  <Words>2213</Words>
  <Application>Microsoft Macintosh PowerPoint</Application>
  <PresentationFormat>Presentación en pantalla (4:3)</PresentationFormat>
  <Paragraphs>185</Paragraphs>
  <Slides>25</Slides>
  <Notes>23</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Tema de Office</vt:lpstr>
      <vt:lpstr>Presentación de PowerPoint</vt:lpstr>
      <vt:lpstr>Presentación de PowerPoint</vt:lpstr>
      <vt:lpstr>¿Qué es la ciencia?</vt:lpstr>
      <vt:lpstr>Presentación de PowerPoint</vt:lpstr>
      <vt:lpstr>Presentación de PowerPoint</vt:lpstr>
      <vt:lpstr>Presentación de PowerPoint</vt:lpstr>
      <vt:lpstr>Nueva disciplina:   Ciencia de datos</vt:lpstr>
      <vt:lpstr>Presentación de PowerPoint</vt:lpstr>
      <vt:lpstr>Presentación de PowerPoint</vt:lpstr>
      <vt:lpstr>Presentación de PowerPoint</vt:lpstr>
      <vt:lpstr>Presentación de PowerPoint</vt:lpstr>
      <vt:lpstr>Presentación de PowerPoint</vt:lpstr>
      <vt:lpstr>Juego: Introducción a la inteligencia artificial </vt:lpstr>
      <vt:lpstr>Presentación de PowerPoint</vt:lpstr>
      <vt:lpstr>MUJERES DEL SECTOR STEM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TERESA VALDES SOLIS IGLESIAS</dc:creator>
  <cp:lastModifiedBy>Ana Laguna</cp:lastModifiedBy>
  <cp:revision>171</cp:revision>
  <dcterms:created xsi:type="dcterms:W3CDTF">2017-11-28T12:52:04Z</dcterms:created>
  <dcterms:modified xsi:type="dcterms:W3CDTF">2019-01-29T14:43:28Z</dcterms:modified>
</cp:coreProperties>
</file>